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1"/>
  </p:notesMasterIdLst>
  <p:sldIdLst>
    <p:sldId id="257" r:id="rId3"/>
    <p:sldId id="258" r:id="rId4"/>
    <p:sldId id="259" r:id="rId5"/>
    <p:sldId id="260" r:id="rId6"/>
    <p:sldId id="261" r:id="rId7"/>
    <p:sldId id="262" r:id="rId8"/>
    <p:sldId id="266" r:id="rId9"/>
    <p:sldId id="268" r:id="rId10"/>
  </p:sldIdLst>
  <p:sldSz cx="9144000" cy="6858000" type="screen4x3"/>
  <p:notesSz cx="7077075" cy="9363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5694" autoAdjust="0"/>
  </p:normalViewPr>
  <p:slideViewPr>
    <p:cSldViewPr>
      <p:cViewPr>
        <p:scale>
          <a:sx n="76" d="100"/>
          <a:sy n="76" d="100"/>
        </p:scale>
        <p:origin x="-894" y="708"/>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fontAlgn="auto">
              <a:spcBef>
                <a:spcPts val="0"/>
              </a:spcBef>
              <a:spcAft>
                <a:spcPts val="0"/>
              </a:spcAft>
              <a:defRPr sz="1200" smtClean="0">
                <a:latin typeface="+mn-lt"/>
              </a:defRPr>
            </a:lvl1pPr>
          </a:lstStyle>
          <a:p>
            <a:pPr>
              <a:defRPr/>
            </a:pPr>
            <a:fld id="{C028A5FC-1FE3-4FB2-9077-B70428C15780}" type="datetimeFigureOut">
              <a:rPr lang="en-US"/>
              <a:pPr>
                <a:defRPr/>
              </a:pPr>
              <a:t>7/3/2014</a:t>
            </a:fld>
            <a:endParaRPr lang="en-US"/>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pPr lvl="0"/>
            <a:endParaRPr lang="en-US" noProof="0"/>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fontAlgn="auto">
              <a:spcBef>
                <a:spcPts val="0"/>
              </a:spcBef>
              <a:spcAft>
                <a:spcPts val="0"/>
              </a:spcAft>
              <a:defRPr sz="1200" smtClean="0">
                <a:latin typeface="+mn-lt"/>
              </a:defRPr>
            </a:lvl1pPr>
          </a:lstStyle>
          <a:p>
            <a:pPr>
              <a:defRPr/>
            </a:pPr>
            <a:fld id="{E4693BD8-650E-4979-B0D8-5222D45B92DC}" type="slidenum">
              <a:rPr lang="en-US"/>
              <a:pPr>
                <a:defRPr/>
              </a:pPr>
              <a:t>‹#›</a:t>
            </a:fld>
            <a:endParaRPr lang="en-US"/>
          </a:p>
        </p:txBody>
      </p:sp>
    </p:spTree>
    <p:extLst>
      <p:ext uri="{BB962C8B-B14F-4D97-AF65-F5344CB8AC3E}">
        <p14:creationId xmlns:p14="http://schemas.microsoft.com/office/powerpoint/2010/main" xmlns="" val="27605949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4693BD8-650E-4979-B0D8-5222D45B92DC}" type="slidenum">
              <a:rPr lang="en-US" smtClean="0"/>
              <a:pPr>
                <a:defRPr/>
              </a:pPr>
              <a:t>1</a:t>
            </a:fld>
            <a:endParaRPr lang="en-US"/>
          </a:p>
        </p:txBody>
      </p:sp>
    </p:spTree>
    <p:extLst>
      <p:ext uri="{BB962C8B-B14F-4D97-AF65-F5344CB8AC3E}">
        <p14:creationId xmlns:p14="http://schemas.microsoft.com/office/powerpoint/2010/main" xmlns="" val="3079040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Founded </a:t>
            </a:r>
            <a:r>
              <a:rPr lang="en-US" dirty="0"/>
              <a:t>in 1997 as a collaborative effort between the Columbus Medical Association Foundation and The Ohio State University.</a:t>
            </a:r>
          </a:p>
          <a:p>
            <a:pPr>
              <a:spcBef>
                <a:spcPct val="0"/>
              </a:spcBef>
            </a:pPr>
            <a:r>
              <a:rPr lang="en-US" dirty="0"/>
              <a:t/>
            </a:r>
            <a:br>
              <a:rPr lang="en-US" dirty="0"/>
            </a:br>
            <a:r>
              <a:rPr lang="en-US" dirty="0"/>
              <a:t>The Center collects, preserves, and promotes the rich health sciences history of central Ohio as main collection focus.</a:t>
            </a:r>
          </a:p>
          <a:p>
            <a:pPr>
              <a:spcBef>
                <a:spcPct val="0"/>
              </a:spcBef>
            </a:pPr>
            <a:endParaRPr lang="en-US" dirty="0"/>
          </a:p>
          <a:p>
            <a:pPr>
              <a:spcBef>
                <a:spcPct val="0"/>
              </a:spcBef>
            </a:pPr>
            <a:r>
              <a:rPr lang="en-US" dirty="0"/>
              <a:t>Center houses a rare book, artifact, and archival collection areas. We have 14,000 rare books, 4,000 artifacts, and 131 archival collections.</a:t>
            </a:r>
          </a:p>
          <a:p>
            <a:pPr>
              <a:spcBef>
                <a:spcPct val="0"/>
              </a:spcBef>
            </a:pPr>
            <a:endParaRPr lang="en-US" dirty="0"/>
          </a:p>
          <a:p>
            <a:pPr>
              <a:spcBef>
                <a:spcPct val="0"/>
              </a:spcBef>
            </a:pPr>
            <a:r>
              <a:rPr lang="en-US" dirty="0"/>
              <a:t>Staff of 1.3 FTE (head curator and collection curator and two-three students).</a:t>
            </a:r>
          </a:p>
          <a:p>
            <a:pPr>
              <a:spcBef>
                <a:spcPct val="0"/>
              </a:spcBef>
            </a:pPr>
            <a:endParaRPr lang="en-US" dirty="0"/>
          </a:p>
          <a:p>
            <a:pPr>
              <a:spcBef>
                <a:spcPct val="0"/>
              </a:spcBef>
            </a:pPr>
            <a:r>
              <a:rPr lang="en-US" dirty="0"/>
              <a:t>reading room hours, reference by appointment, processing, exhibit, workshop and lecture programs. The center also supports a scholar-in-residence program.</a:t>
            </a:r>
          </a:p>
          <a:p>
            <a:pPr>
              <a:spcBef>
                <a:spcPct val="0"/>
              </a:spcBef>
            </a:pPr>
            <a:endParaRPr lang="en-US" dirty="0"/>
          </a:p>
          <a:p>
            <a:pPr>
              <a:spcBef>
                <a:spcPct val="0"/>
              </a:spcBef>
            </a:pPr>
            <a:r>
              <a:rPr lang="en-US" dirty="0"/>
              <a:t>Center is primarily supported through development accounts and endowments with some general programming and office support from the library organization.</a:t>
            </a:r>
          </a:p>
          <a:p>
            <a:pPr>
              <a:spcBef>
                <a:spcPct val="0"/>
              </a:spcBef>
            </a:pPr>
            <a:endParaRPr lang="en-US" dirty="0"/>
          </a:p>
          <a:p>
            <a:pPr>
              <a:spcBef>
                <a:spcPct val="0"/>
              </a:spcBef>
            </a:pPr>
            <a:r>
              <a:rPr lang="en-US" dirty="0"/>
              <a:t>The center administration is through the library but the center also through two advisory groups comprised of university and community members-the main MHC advisory committee board and the MHC Friends of Nursing History Steering committee.</a:t>
            </a:r>
          </a:p>
          <a:p>
            <a:pPr>
              <a:spcBef>
                <a:spcPct val="0"/>
              </a:spcBef>
            </a:pPr>
            <a:endParaRPr lang="en-US" dirty="0"/>
          </a:p>
          <a:p>
            <a:pPr>
              <a:spcBef>
                <a:spcPct val="0"/>
              </a:spcBef>
            </a:pPr>
            <a:r>
              <a:rPr lang="en-US" dirty="0"/>
              <a:t>history, budget, staffing, programming, budget</a:t>
            </a:r>
            <a:endParaRPr lang="en-US" dirty="0" smtClean="0"/>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9498EA3-9B49-4C72-A2CE-D78F8A66C5AB}" type="slidenum">
              <a:rPr lang="en-US">
                <a:solidFill>
                  <a:srgbClr val="000000"/>
                </a:solidFill>
              </a:rPr>
              <a:pPr fontAlgn="base">
                <a:spcBef>
                  <a:spcPct val="0"/>
                </a:spcBef>
                <a:spcAft>
                  <a:spcPct val="0"/>
                </a:spcAft>
              </a:pPr>
              <a:t>2</a:t>
            </a:fld>
            <a:endParaRPr lang="en-US">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program</a:t>
            </a:r>
            <a:r>
              <a:rPr lang="en-US" baseline="0" dirty="0" smtClean="0"/>
              <a:t> was started in </a:t>
            </a:r>
            <a:r>
              <a:rPr lang="en-US" b="0" baseline="0" dirty="0" smtClean="0"/>
              <a:t>2005</a:t>
            </a:r>
            <a:r>
              <a:rPr lang="en-US" b="1" baseline="0" dirty="0" smtClean="0"/>
              <a:t> </a:t>
            </a:r>
            <a:r>
              <a:rPr lang="en-US" b="0" baseline="0" dirty="0" smtClean="0"/>
              <a:t>as a way to increase nursing history collections, support annual nursing programming, and begin collection oral histories</a:t>
            </a:r>
          </a:p>
          <a:p>
            <a:endParaRPr lang="en-US" b="0" baseline="0" dirty="0" smtClean="0"/>
          </a:p>
          <a:p>
            <a:r>
              <a:rPr lang="en-US" b="0" baseline="0" dirty="0" smtClean="0"/>
              <a:t>A steering committee was formed to guide the goals-Nurses interested in history and the head of local and state nursing associations we asked to join to support and promote the program. A development fund was established to support this work.</a:t>
            </a:r>
          </a:p>
          <a:p>
            <a:endParaRPr lang="en-US" b="0" baseline="0" dirty="0" smtClean="0"/>
          </a:p>
          <a:p>
            <a:r>
              <a:rPr lang="en-US" b="0" baseline="0" dirty="0" smtClean="0"/>
              <a:t>Thus far, 8 nursing archival collections, 9 nursing history lecture programs, and 39 oral histories have been developed through the program and steering committee work.</a:t>
            </a:r>
          </a:p>
          <a:p>
            <a:endParaRPr lang="en-US" b="1" baseline="0" dirty="0" smtClean="0"/>
          </a:p>
          <a:p>
            <a:r>
              <a:rPr lang="en-US" b="0" baseline="0" dirty="0" smtClean="0"/>
              <a:t>Work was recognized in 2011 as an outstanding award for nursing organizations by the ONA.</a:t>
            </a:r>
            <a:endParaRPr lang="en-US" b="0" dirty="0"/>
          </a:p>
        </p:txBody>
      </p:sp>
      <p:sp>
        <p:nvSpPr>
          <p:cNvPr id="4" name="Slide Number Placeholder 3"/>
          <p:cNvSpPr>
            <a:spLocks noGrp="1"/>
          </p:cNvSpPr>
          <p:nvPr>
            <p:ph type="sldNum" sz="quarter" idx="10"/>
          </p:nvPr>
        </p:nvSpPr>
        <p:spPr/>
        <p:txBody>
          <a:bodyPr/>
          <a:lstStyle/>
          <a:p>
            <a:pPr>
              <a:defRPr/>
            </a:pPr>
            <a:fld id="{E4693BD8-650E-4979-B0D8-5222D45B92DC}" type="slidenum">
              <a:rPr lang="en-US" smtClean="0"/>
              <a:pPr>
                <a:defRPr/>
              </a:pPr>
              <a:t>3</a:t>
            </a:fld>
            <a:endParaRPr lang="en-US"/>
          </a:p>
        </p:txBody>
      </p:sp>
    </p:spTree>
    <p:extLst>
      <p:ext uri="{BB962C8B-B14F-4D97-AF65-F5344CB8AC3E}">
        <p14:creationId xmlns:p14="http://schemas.microsoft.com/office/powerpoint/2010/main" xmlns="" val="4264035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anose="020B0604020202020204" pitchFamily="34" charset="0"/>
              <a:buChar char="•"/>
            </a:pPr>
            <a:r>
              <a:rPr lang="en-US" dirty="0" smtClean="0"/>
              <a:t>The </a:t>
            </a:r>
            <a:r>
              <a:rPr lang="en-US" dirty="0"/>
              <a:t>first oral history was conducted in 2000</a:t>
            </a:r>
          </a:p>
          <a:p>
            <a:pPr marL="176131" indent="-176131">
              <a:buFont typeface="Arial" panose="020B0604020202020204" pitchFamily="34" charset="0"/>
              <a:buChar char="•"/>
            </a:pPr>
            <a:endParaRPr lang="en-US" dirty="0"/>
          </a:p>
          <a:p>
            <a:pPr marL="176131" indent="-176131">
              <a:buFont typeface="Arial" panose="020B0604020202020204" pitchFamily="34" charset="0"/>
              <a:buChar char="•"/>
            </a:pPr>
            <a:r>
              <a:rPr lang="en-US" dirty="0"/>
              <a:t>Since that time, 39 oral histories have been created by the program. </a:t>
            </a:r>
          </a:p>
          <a:p>
            <a:pPr marL="176131" indent="-176131">
              <a:buFont typeface="Arial" panose="020B0604020202020204" pitchFamily="34" charset="0"/>
              <a:buChar char="•"/>
            </a:pPr>
            <a:r>
              <a:rPr lang="en-US" dirty="0"/>
              <a:t>Why select nurses to conduct interviews?</a:t>
            </a:r>
          </a:p>
          <a:p>
            <a:pPr marL="176131" indent="-176131">
              <a:buFont typeface="Arial" panose="020B0604020202020204" pitchFamily="34" charset="0"/>
              <a:buChar char="•"/>
            </a:pPr>
            <a:r>
              <a:rPr lang="en-US" dirty="0"/>
              <a:t>Nursing interviewees are asked to add materials to the collection-archival and personal. Includes a CV.</a:t>
            </a:r>
          </a:p>
          <a:p>
            <a:pPr marL="645812" lvl="1" indent="-176131">
              <a:buFont typeface="Arial" panose="020B0604020202020204" pitchFamily="34" charset="0"/>
              <a:buChar char="•"/>
            </a:pPr>
            <a:r>
              <a:rPr lang="en-US" dirty="0"/>
              <a:t>Some collections have more of this type of materials then others.</a:t>
            </a:r>
          </a:p>
          <a:p>
            <a:pPr marL="176131" indent="-176131">
              <a:buFont typeface="Arial" panose="020B0604020202020204" pitchFamily="34" charset="0"/>
              <a:buChar char="•"/>
            </a:pPr>
            <a:r>
              <a:rPr lang="en-US" dirty="0"/>
              <a:t>Average cost</a:t>
            </a:r>
          </a:p>
          <a:p>
            <a:pPr marL="645812" lvl="1" indent="-176131">
              <a:buFont typeface="Arial" panose="020B0604020202020204" pitchFamily="34" charset="0"/>
              <a:buChar char="•"/>
            </a:pPr>
            <a:r>
              <a:rPr lang="en-US" dirty="0"/>
              <a:t>MHC owns equipment-camera with tripod</a:t>
            </a:r>
          </a:p>
          <a:p>
            <a:pPr marL="645812" lvl="1" indent="-176131">
              <a:buFont typeface="Arial" panose="020B0604020202020204" pitchFamily="34" charset="0"/>
              <a:buChar char="•"/>
            </a:pPr>
            <a:r>
              <a:rPr lang="en-US" dirty="0"/>
              <a:t>Tapes duplicated in library’s event technology department.</a:t>
            </a:r>
          </a:p>
          <a:p>
            <a:pPr marL="645812" lvl="1" indent="-176131">
              <a:buFont typeface="Arial" panose="020B0604020202020204" pitchFamily="34" charset="0"/>
              <a:buChar char="•"/>
            </a:pPr>
            <a:r>
              <a:rPr lang="en-US" dirty="0"/>
              <a:t>Currently, we do not transcribe the tapes but a description, completed by the interviewer is completed post-interview to add to the finding aid for the collection.</a:t>
            </a:r>
          </a:p>
        </p:txBody>
      </p:sp>
      <p:sp>
        <p:nvSpPr>
          <p:cNvPr id="4" name="Slide Number Placeholder 3"/>
          <p:cNvSpPr>
            <a:spLocks noGrp="1"/>
          </p:cNvSpPr>
          <p:nvPr>
            <p:ph type="sldNum" sz="quarter" idx="10"/>
          </p:nvPr>
        </p:nvSpPr>
        <p:spPr/>
        <p:txBody>
          <a:bodyPr/>
          <a:lstStyle/>
          <a:p>
            <a:pPr>
              <a:defRPr/>
            </a:pPr>
            <a:fld id="{E4693BD8-650E-4979-B0D8-5222D45B92DC}" type="slidenum">
              <a:rPr lang="en-US" smtClean="0"/>
              <a:pPr>
                <a:defRPr/>
              </a:pPr>
              <a:t>4</a:t>
            </a:fld>
            <a:endParaRPr lang="en-US"/>
          </a:p>
        </p:txBody>
      </p:sp>
    </p:spTree>
    <p:extLst>
      <p:ext uri="{BB962C8B-B14F-4D97-AF65-F5344CB8AC3E}">
        <p14:creationId xmlns:p14="http://schemas.microsoft.com/office/powerpoint/2010/main" xmlns="" val="193965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a:t>
            </a:r>
            <a:r>
              <a:rPr lang="en-US" dirty="0"/>
              <a:t>.) Interviewees discussed and identified at Friends of Nursing History Steering committee meeting. Person to conduct interview is selected.</a:t>
            </a:r>
          </a:p>
          <a:p>
            <a:r>
              <a:rPr lang="en-US" dirty="0"/>
              <a:t>2.) Interview is contacted to determine interest. Interview location and date are set (usually at the MHC). Packet containing interview process information, sample questions, and FAQ is sent prior to interviewee to help them become familiar with the process and begin to think about questions/organize thoughts. Preliminary questions also serve to standardize interviews in some manner. Sample of oral history agreement also sent, which outlines rights and responsibilities. People also are asked to think about any archival materials they wish to donate to support their oral history.</a:t>
            </a:r>
          </a:p>
          <a:p>
            <a:r>
              <a:rPr lang="en-US" dirty="0"/>
              <a:t>3.) Interview is conducted. MHC sets up equipment, provides refreshments/water, provides or travels to site. Nurse volunteer conducts interview. Interview release signed on the day of the interview.</a:t>
            </a:r>
          </a:p>
          <a:p>
            <a:r>
              <a:rPr lang="en-US" dirty="0"/>
              <a:t>4.) Tapes sent to Event Technologies department for transfer to DVD. Original recording and access copies for the MHC and one DVD is given to the interviewee. Family often love this and is a major incentive for people to provide oral history.</a:t>
            </a:r>
          </a:p>
          <a:p>
            <a:r>
              <a:rPr lang="en-US" dirty="0"/>
              <a:t>5.) Follow-up thank you sent by interviewee with reminder of archival materials that could be used to supplement collection-this can be specific if items were named during the interview or general.</a:t>
            </a:r>
          </a:p>
          <a:p>
            <a:r>
              <a:rPr lang="en-US" dirty="0"/>
              <a:t>6.) DVD sent to the interviewee with  a thank you from the center. Person placed on MHC mailing list for future contact. Often ends up being a long-term relationship/supporter.</a:t>
            </a:r>
          </a:p>
          <a:p>
            <a:r>
              <a:rPr lang="en-US" dirty="0"/>
              <a:t>7.) Abstract or summary of the interview is completed by the interviewer. Collection including the abstract and any archival materials are added to the MHC archives and finding aid.</a:t>
            </a:r>
          </a:p>
        </p:txBody>
      </p:sp>
      <p:sp>
        <p:nvSpPr>
          <p:cNvPr id="4" name="Slide Number Placeholder 3"/>
          <p:cNvSpPr>
            <a:spLocks noGrp="1"/>
          </p:cNvSpPr>
          <p:nvPr>
            <p:ph type="sldNum" sz="quarter" idx="10"/>
          </p:nvPr>
        </p:nvSpPr>
        <p:spPr/>
        <p:txBody>
          <a:bodyPr/>
          <a:lstStyle/>
          <a:p>
            <a:pPr>
              <a:defRPr/>
            </a:pPr>
            <a:fld id="{E4693BD8-650E-4979-B0D8-5222D45B92DC}" type="slidenum">
              <a:rPr lang="en-US" smtClean="0"/>
              <a:pPr>
                <a:defRPr/>
              </a:pPr>
              <a:t>5</a:t>
            </a:fld>
            <a:endParaRPr lang="en-US"/>
          </a:p>
        </p:txBody>
      </p:sp>
    </p:spTree>
    <p:extLst>
      <p:ext uri="{BB962C8B-B14F-4D97-AF65-F5344CB8AC3E}">
        <p14:creationId xmlns:p14="http://schemas.microsoft.com/office/powerpoint/2010/main" xmlns="" val="3641534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endParaRPr lang="en-US" b="1" dirty="0" smtClean="0"/>
          </a:p>
          <a:p>
            <a:endParaRPr lang="en-US" b="1" baseline="0" dirty="0" smtClean="0"/>
          </a:p>
          <a:p>
            <a:endParaRPr lang="en-US" b="0" dirty="0" smtClean="0"/>
          </a:p>
          <a:p>
            <a:pPr marL="176131" indent="-176131">
              <a:buFont typeface="Arial" pitchFamily="34" charset="0"/>
              <a:buChar char="•"/>
            </a:pPr>
            <a:r>
              <a:rPr lang="en-US" b="0" dirty="0" smtClean="0"/>
              <a:t>Currently, finding</a:t>
            </a:r>
            <a:r>
              <a:rPr lang="en-US" b="0" baseline="0" dirty="0" smtClean="0"/>
              <a:t> aid of interviews are including on our website and in the Ohio Link Finding Aid repository.</a:t>
            </a:r>
          </a:p>
          <a:p>
            <a:pPr marL="176131" indent="-176131">
              <a:buFont typeface="Arial" pitchFamily="34" charset="0"/>
              <a:buChar char="•"/>
            </a:pPr>
            <a:r>
              <a:rPr lang="en-US" b="0" baseline="0" dirty="0" smtClean="0"/>
              <a:t>Open and Used by researchers in the reading room, in preparation for our nursing programming.</a:t>
            </a:r>
          </a:p>
          <a:p>
            <a:pPr marL="176131" indent="-176131">
              <a:buFont typeface="Arial" pitchFamily="34" charset="0"/>
              <a:buChar char="•"/>
            </a:pPr>
            <a:r>
              <a:rPr lang="en-US" b="0" baseline="0" dirty="0" smtClean="0"/>
              <a:t>Contributors asked to contribute additional names/people to interview.</a:t>
            </a:r>
          </a:p>
          <a:p>
            <a:pPr marL="176131" indent="-176131">
              <a:buFont typeface="Arial" pitchFamily="34" charset="0"/>
              <a:buChar char="•"/>
            </a:pPr>
            <a:r>
              <a:rPr lang="en-US" b="0" baseline="0" dirty="0" smtClean="0"/>
              <a:t>Interviews often become ardent supports of the MHC and lead us to further supporters.</a:t>
            </a:r>
            <a:endParaRPr lang="en-US" b="0" dirty="0"/>
          </a:p>
        </p:txBody>
      </p:sp>
      <p:sp>
        <p:nvSpPr>
          <p:cNvPr id="4" name="Slide Number Placeholder 3"/>
          <p:cNvSpPr>
            <a:spLocks noGrp="1"/>
          </p:cNvSpPr>
          <p:nvPr>
            <p:ph type="sldNum" sz="quarter" idx="10"/>
          </p:nvPr>
        </p:nvSpPr>
        <p:spPr/>
        <p:txBody>
          <a:bodyPr/>
          <a:lstStyle/>
          <a:p>
            <a:pPr>
              <a:defRPr/>
            </a:pPr>
            <a:fld id="{E4693BD8-650E-4979-B0D8-5222D45B92DC}" type="slidenum">
              <a:rPr lang="en-US" smtClean="0"/>
              <a:pPr>
                <a:defRPr/>
              </a:pPr>
              <a:t>6</a:t>
            </a:fld>
            <a:endParaRPr lang="en-US"/>
          </a:p>
        </p:txBody>
      </p:sp>
    </p:spTree>
    <p:extLst>
      <p:ext uri="{BB962C8B-B14F-4D97-AF65-F5344CB8AC3E}">
        <p14:creationId xmlns:p14="http://schemas.microsoft.com/office/powerpoint/2010/main" xmlns="" val="2299686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endParaRPr lang="en-US" dirty="0"/>
          </a:p>
          <a:p>
            <a:pPr defTabSz="939363">
              <a:defRPr/>
            </a:pPr>
            <a:r>
              <a:rPr lang="en-US" dirty="0"/>
              <a:t>Future plans include:</a:t>
            </a:r>
          </a:p>
          <a:p>
            <a:pPr marL="176131" indent="-176131" defTabSz="939363">
              <a:buFont typeface="Arial" panose="020B0604020202020204" pitchFamily="34" charset="0"/>
              <a:buChar char="•"/>
              <a:defRPr/>
            </a:pPr>
            <a:r>
              <a:rPr lang="en-US" dirty="0"/>
              <a:t>Deposit of our interviews into the OSUL institutional repository knowledge bank, </a:t>
            </a:r>
          </a:p>
          <a:p>
            <a:pPr marL="176131" indent="-176131" defTabSz="939363">
              <a:buFont typeface="Arial" panose="020B0604020202020204" pitchFamily="34" charset="0"/>
              <a:buChar char="•"/>
              <a:defRPr/>
            </a:pPr>
            <a:r>
              <a:rPr lang="en-US" dirty="0"/>
              <a:t>transcriptions to add to summary, </a:t>
            </a:r>
          </a:p>
          <a:p>
            <a:pPr marL="176131" indent="-176131" defTabSz="939363">
              <a:buFont typeface="Arial" panose="020B0604020202020204" pitchFamily="34" charset="0"/>
              <a:buChar char="•"/>
              <a:defRPr/>
            </a:pPr>
            <a:r>
              <a:rPr lang="en-US" dirty="0"/>
              <a:t>expansion of program beyond nursing with volunteers from other backgrounds, such as optometry, medicine, dentistry</a:t>
            </a:r>
          </a:p>
          <a:p>
            <a:pPr marL="176131" indent="-176131" defTabSz="939363">
              <a:buFont typeface="Arial" panose="020B0604020202020204" pitchFamily="34" charset="0"/>
              <a:buChar char="•"/>
              <a:defRPr/>
            </a:pPr>
            <a:r>
              <a:rPr lang="en-US" dirty="0"/>
              <a:t>Targeting future interviewees to round out collections/ build up strengths in underrepresented areas.</a:t>
            </a:r>
          </a:p>
          <a:p>
            <a:endParaRPr lang="en-US" dirty="0"/>
          </a:p>
        </p:txBody>
      </p:sp>
      <p:sp>
        <p:nvSpPr>
          <p:cNvPr id="4" name="Slide Number Placeholder 3"/>
          <p:cNvSpPr>
            <a:spLocks noGrp="1"/>
          </p:cNvSpPr>
          <p:nvPr>
            <p:ph type="sldNum" sz="quarter" idx="10"/>
          </p:nvPr>
        </p:nvSpPr>
        <p:spPr/>
        <p:txBody>
          <a:bodyPr/>
          <a:lstStyle/>
          <a:p>
            <a:pPr>
              <a:defRPr/>
            </a:pPr>
            <a:fld id="{E4693BD8-650E-4979-B0D8-5222D45B92DC}" type="slidenum">
              <a:rPr lang="en-US" smtClean="0"/>
              <a:pPr>
                <a:defRPr/>
              </a:pPr>
              <a:t>7</a:t>
            </a:fld>
            <a:endParaRPr lang="en-US"/>
          </a:p>
        </p:txBody>
      </p:sp>
    </p:spTree>
    <p:extLst>
      <p:ext uri="{BB962C8B-B14F-4D97-AF65-F5344CB8AC3E}">
        <p14:creationId xmlns:p14="http://schemas.microsoft.com/office/powerpoint/2010/main" xmlns="" val="484980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nursing image</a:t>
            </a:r>
            <a:r>
              <a:rPr lang="en-US" baseline="0" dirty="0" smtClean="0"/>
              <a:t> of some sort</a:t>
            </a:r>
            <a:endParaRPr lang="en-US" dirty="0" smtClean="0"/>
          </a:p>
          <a:p>
            <a:endParaRPr lang="en-US" dirty="0" smtClean="0"/>
          </a:p>
          <a:p>
            <a:r>
              <a:rPr lang="en-US" dirty="0" smtClean="0"/>
              <a:t>Questions will be held</a:t>
            </a:r>
            <a:r>
              <a:rPr lang="en-US" baseline="0" dirty="0" smtClean="0"/>
              <a:t> to the end of the panel but this is my e-mail address if you would like to receive copies of any of the information I listed in my presentation.</a:t>
            </a:r>
          </a:p>
          <a:p>
            <a:endParaRPr lang="en-US" dirty="0"/>
          </a:p>
        </p:txBody>
      </p:sp>
      <p:sp>
        <p:nvSpPr>
          <p:cNvPr id="4" name="Slide Number Placeholder 3"/>
          <p:cNvSpPr>
            <a:spLocks noGrp="1"/>
          </p:cNvSpPr>
          <p:nvPr>
            <p:ph type="sldNum" sz="quarter" idx="10"/>
          </p:nvPr>
        </p:nvSpPr>
        <p:spPr/>
        <p:txBody>
          <a:bodyPr/>
          <a:lstStyle/>
          <a:p>
            <a:pPr>
              <a:defRPr/>
            </a:pPr>
            <a:fld id="{E4693BD8-650E-4979-B0D8-5222D45B92DC}" type="slidenum">
              <a:rPr lang="en-US" smtClean="0"/>
              <a:pPr>
                <a:defRPr/>
              </a:pPr>
              <a:t>8</a:t>
            </a:fld>
            <a:endParaRPr lang="en-US"/>
          </a:p>
        </p:txBody>
      </p:sp>
    </p:spTree>
    <p:extLst>
      <p:ext uri="{BB962C8B-B14F-4D97-AF65-F5344CB8AC3E}">
        <p14:creationId xmlns:p14="http://schemas.microsoft.com/office/powerpoint/2010/main" xmlns="" val="3432501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5B0F812-7196-4E58-ADA7-F35A11BEB2E6}" type="datetimeFigureOut">
              <a:rPr lang="en-US"/>
              <a:pPr>
                <a:defRPr/>
              </a:pPr>
              <a:t>7/3/2014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7019929-6E26-4FAA-B394-C7D5369DCFF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E3C4570-DF30-48E9-9E16-9A4B6522C3CE}" type="datetimeFigureOut">
              <a:rPr lang="en-US"/>
              <a:pPr>
                <a:defRPr/>
              </a:pPr>
              <a:t>7/3/2014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9DEFDE3-F677-49C6-B43F-2A8B9871595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F2DC78D-0005-48C7-AC7D-7F77B5CDFF3B}" type="datetimeFigureOut">
              <a:rPr lang="en-US"/>
              <a:pPr>
                <a:defRPr/>
              </a:pPr>
              <a:t>7/3/2014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E73A40B-AAF5-4FE4-9F39-A88D353132C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Rectangle 1"/>
          <p:cNvSpPr/>
          <p:nvPr/>
        </p:nvSpPr>
        <p:spPr>
          <a:xfrm>
            <a:off x="0" y="228600"/>
            <a:ext cx="9144000" cy="60198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 name="Picture 8" descr="tile graphic wo hsl 4PPT.jpg"/>
          <p:cNvPicPr>
            <a:picLocks noChangeAspect="1"/>
          </p:cNvPicPr>
          <p:nvPr/>
        </p:nvPicPr>
        <p:blipFill>
          <a:blip r:embed="rId2" cstate="print"/>
          <a:srcRect/>
          <a:stretch>
            <a:fillRect/>
          </a:stretch>
        </p:blipFill>
        <p:spPr bwMode="auto">
          <a:xfrm>
            <a:off x="1806575" y="1204913"/>
            <a:ext cx="5432425" cy="4738687"/>
          </a:xfrm>
          <a:prstGeom prst="rect">
            <a:avLst/>
          </a:prstGeom>
          <a:noFill/>
          <a:ln w="9525">
            <a:noFill/>
            <a:miter lim="800000"/>
            <a:headEnd/>
            <a:tailEnd/>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p:cNvSpPr/>
          <p:nvPr/>
        </p:nvSpPr>
        <p:spPr>
          <a:xfrm>
            <a:off x="0" y="228600"/>
            <a:ext cx="9144000" cy="60198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pic>
        <p:nvPicPr>
          <p:cNvPr id="3" name="Picture 8" descr="tile graphic wo hsl 4PPT.jpg"/>
          <p:cNvPicPr>
            <a:picLocks noChangeAspect="1"/>
          </p:cNvPicPr>
          <p:nvPr/>
        </p:nvPicPr>
        <p:blipFill>
          <a:blip r:embed="rId2" cstate="print"/>
          <a:srcRect/>
          <a:stretch>
            <a:fillRect/>
          </a:stretch>
        </p:blipFill>
        <p:spPr bwMode="auto">
          <a:xfrm>
            <a:off x="1806575" y="1204913"/>
            <a:ext cx="5432425" cy="4738687"/>
          </a:xfrm>
          <a:prstGeom prst="rect">
            <a:avLst/>
          </a:prstGeom>
          <a:noFill/>
          <a:ln w="9525">
            <a:noFill/>
            <a:miter lim="800000"/>
            <a:headEnd/>
            <a:tailEnd/>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12838"/>
          </a:xfrm>
          <a:prstGeom prst="rect">
            <a:avLst/>
          </a:prstGeom>
        </p:spPr>
        <p:txBody>
          <a:bodyPr/>
          <a:lstStyle>
            <a:lvl1pPr>
              <a:defRPr sz="3600">
                <a:latin typeface="Verdana"/>
                <a:cs typeface="Verdana"/>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038600"/>
          </a:xfrm>
          <a:prstGeom prst="rect">
            <a:avLst/>
          </a:prstGeom>
        </p:spPr>
        <p:txBody>
          <a:bodyPr/>
          <a:lstStyle>
            <a:lvl1pPr>
              <a:defRPr sz="2800">
                <a:latin typeface="Verdana"/>
                <a:cs typeface="Verdana"/>
              </a:defRPr>
            </a:lvl1pPr>
            <a:lvl2pPr>
              <a:defRPr sz="2400">
                <a:latin typeface="Verdana"/>
                <a:cs typeface="Verdana"/>
              </a:defRPr>
            </a:lvl2pPr>
            <a:lvl3pPr>
              <a:defRPr sz="2000">
                <a:latin typeface="Verdana"/>
                <a:cs typeface="Verdana"/>
              </a:defRPr>
            </a:lvl3pPr>
            <a:lvl4pPr>
              <a:defRPr sz="1800">
                <a:latin typeface="Verdana"/>
                <a:cs typeface="Verdana"/>
              </a:defRPr>
            </a:lvl4pPr>
            <a:lvl5pPr>
              <a:defRPr sz="1800">
                <a:latin typeface="Verdana"/>
                <a:cs typeface="Verdan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786187"/>
            <a:ext cx="7772400" cy="1362075"/>
          </a:xfrm>
          <a:prstGeom prst="rect">
            <a:avLst/>
          </a:prstGeom>
        </p:spPr>
        <p:txBody>
          <a:bodyPr anchor="t"/>
          <a:lstStyle>
            <a:lvl1pPr algn="l">
              <a:defRPr sz="2800" b="1" cap="all">
                <a:latin typeface="Verdana"/>
                <a:cs typeface="Verdana"/>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286000"/>
            <a:ext cx="7772400" cy="1500187"/>
          </a:xfrm>
          <a:prstGeom prst="rect">
            <a:avLst/>
          </a:prstGeom>
        </p:spPr>
        <p:txBody>
          <a:bodyPr anchor="b"/>
          <a:lstStyle>
            <a:lvl1pPr marL="0" indent="0">
              <a:buNone/>
              <a:defRPr sz="1800">
                <a:solidFill>
                  <a:schemeClr val="tx1">
                    <a:tint val="75000"/>
                  </a:schemeClr>
                </a:solidFill>
                <a:latin typeface="Verdana"/>
                <a:cs typeface="Verdan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latin typeface="Verdana"/>
                <a:cs typeface="Verdana"/>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1"/>
            <a:ext cx="4038600" cy="4190999"/>
          </a:xfrm>
          <a:prstGeom prst="rect">
            <a:avLst/>
          </a:prstGeom>
        </p:spPr>
        <p:txBody>
          <a:bodyPr/>
          <a:lstStyle>
            <a:lvl1pPr>
              <a:defRPr sz="2400">
                <a:latin typeface="Verdana"/>
                <a:cs typeface="Verdana"/>
              </a:defRPr>
            </a:lvl1pPr>
            <a:lvl2pPr>
              <a:defRPr sz="2000">
                <a:latin typeface="Verdana"/>
                <a:cs typeface="Verdana"/>
              </a:defRPr>
            </a:lvl2pPr>
            <a:lvl3pPr>
              <a:defRPr sz="1800">
                <a:latin typeface="Verdana"/>
                <a:cs typeface="Verdana"/>
              </a:defRPr>
            </a:lvl3pPr>
            <a:lvl4pPr>
              <a:defRPr sz="1600">
                <a:latin typeface="Verdana"/>
                <a:cs typeface="Verdana"/>
              </a:defRPr>
            </a:lvl4pPr>
            <a:lvl5pPr>
              <a:defRPr sz="1600">
                <a:latin typeface="Verdana"/>
                <a:cs typeface="Verdana"/>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191000"/>
          </a:xfrm>
          <a:prstGeom prst="rect">
            <a:avLst/>
          </a:prstGeom>
        </p:spPr>
        <p:txBody>
          <a:bodyPr/>
          <a:lstStyle>
            <a:lvl1pPr>
              <a:defRPr sz="2400">
                <a:latin typeface="Verdana"/>
                <a:cs typeface="Verdana"/>
              </a:defRPr>
            </a:lvl1pPr>
            <a:lvl2pPr>
              <a:defRPr sz="2000">
                <a:latin typeface="Verdana"/>
                <a:cs typeface="Verdana"/>
              </a:defRPr>
            </a:lvl2pPr>
            <a:lvl3pPr>
              <a:defRPr sz="1800">
                <a:latin typeface="Verdana"/>
                <a:cs typeface="Verdana"/>
              </a:defRPr>
            </a:lvl3pPr>
            <a:lvl4pPr>
              <a:defRPr sz="1600">
                <a:latin typeface="Verdana"/>
                <a:cs typeface="Verdana"/>
              </a:defRPr>
            </a:lvl4pPr>
            <a:lvl5pPr>
              <a:defRPr sz="1600">
                <a:latin typeface="Verdana"/>
                <a:cs typeface="Verdana"/>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latin typeface="Verdana"/>
                <a:cs typeface="Verdana"/>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000" b="0">
                <a:latin typeface="Verdana"/>
                <a:cs typeface="Verdan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463925"/>
          </a:xfrm>
          <a:prstGeom prst="rect">
            <a:avLst/>
          </a:prstGeom>
        </p:spPr>
        <p:txBody>
          <a:bodyPr/>
          <a:lstStyle>
            <a:lvl1pPr>
              <a:defRPr sz="2000">
                <a:latin typeface="Verdana"/>
                <a:cs typeface="Verdana"/>
              </a:defRPr>
            </a:lvl1pPr>
            <a:lvl2pPr>
              <a:defRPr sz="1800">
                <a:latin typeface="Verdana"/>
                <a:cs typeface="Verdana"/>
              </a:defRPr>
            </a:lvl2pPr>
            <a:lvl3pPr>
              <a:defRPr sz="1600">
                <a:latin typeface="Verdana"/>
                <a:cs typeface="Verdana"/>
              </a:defRPr>
            </a:lvl3pPr>
            <a:lvl4pPr>
              <a:defRPr sz="1400">
                <a:latin typeface="Verdana"/>
                <a:cs typeface="Verdana"/>
              </a:defRPr>
            </a:lvl4pPr>
            <a:lvl5pPr>
              <a:defRPr sz="1400">
                <a:latin typeface="Verdana"/>
                <a:cs typeface="Verdana"/>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000" b="0">
                <a:latin typeface="Verdana"/>
                <a:cs typeface="Verdan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463925"/>
          </a:xfrm>
          <a:prstGeom prst="rect">
            <a:avLst/>
          </a:prstGeom>
        </p:spPr>
        <p:txBody>
          <a:bodyPr/>
          <a:lstStyle>
            <a:lvl1pPr>
              <a:defRPr sz="2000">
                <a:latin typeface="Verdana"/>
                <a:cs typeface="Verdana"/>
              </a:defRPr>
            </a:lvl1pPr>
            <a:lvl2pPr>
              <a:defRPr sz="1800">
                <a:latin typeface="Verdana"/>
                <a:cs typeface="Verdana"/>
              </a:defRPr>
            </a:lvl2pPr>
            <a:lvl3pPr>
              <a:defRPr sz="1600">
                <a:latin typeface="Verdana"/>
                <a:cs typeface="Verdana"/>
              </a:defRPr>
            </a:lvl3pPr>
            <a:lvl4pPr>
              <a:defRPr sz="1400">
                <a:latin typeface="Verdana"/>
                <a:cs typeface="Verdana"/>
              </a:defRPr>
            </a:lvl4pPr>
            <a:lvl5pPr>
              <a:defRPr sz="1400">
                <a:latin typeface="Verdana"/>
                <a:cs typeface="Verdana"/>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latin typeface="Verdana"/>
                <a:cs typeface="Verdana"/>
              </a:defRPr>
            </a:lvl1pPr>
          </a:lstStyle>
          <a:p>
            <a:r>
              <a:rPr lang="en-US" smtClean="0"/>
              <a:t>Click to edit Master title style</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EB2CDE7-E611-44A4-98F3-D84414F19EBD}" type="datetimeFigureOut">
              <a:rPr lang="en-US"/>
              <a:pPr>
                <a:defRPr/>
              </a:pPr>
              <a:t>7/3/2014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852FBC7-E2D3-4DFB-896D-5499930CC467}"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1800" b="1">
                <a:latin typeface="Verdana"/>
                <a:cs typeface="Verdana"/>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1"/>
            <a:ext cx="5111750" cy="5441950"/>
          </a:xfrm>
          <a:prstGeom prst="rect">
            <a:avLst/>
          </a:prstGeom>
        </p:spPr>
        <p:txBody>
          <a:bodyPr/>
          <a:lstStyle>
            <a:lvl1pPr>
              <a:defRPr sz="2800">
                <a:latin typeface="Verdana"/>
                <a:cs typeface="Verdana"/>
              </a:defRPr>
            </a:lvl1pPr>
            <a:lvl2pPr>
              <a:defRPr sz="2400">
                <a:latin typeface="Verdana"/>
                <a:cs typeface="Verdana"/>
              </a:defRPr>
            </a:lvl2pPr>
            <a:lvl3pPr>
              <a:defRPr sz="2000">
                <a:latin typeface="Verdana"/>
                <a:cs typeface="Verdana"/>
              </a:defRPr>
            </a:lvl3pPr>
            <a:lvl4pPr>
              <a:defRPr sz="1800">
                <a:latin typeface="Verdana"/>
                <a:cs typeface="Verdana"/>
              </a:defRPr>
            </a:lvl4pPr>
            <a:lvl5pPr>
              <a:defRPr sz="1800">
                <a:latin typeface="Verdana"/>
                <a:cs typeface="Verdana"/>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279900"/>
          </a:xfrm>
          <a:prstGeom prst="rect">
            <a:avLst/>
          </a:prstGeom>
        </p:spPr>
        <p:txBody>
          <a:bodyPr/>
          <a:lstStyle>
            <a:lvl1pPr marL="0" indent="0">
              <a:buNone/>
              <a:defRPr sz="1200">
                <a:latin typeface="Verdana"/>
                <a:cs typeface="Verdan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340225"/>
            <a:ext cx="5486400" cy="566738"/>
          </a:xfrm>
          <a:prstGeom prst="rect">
            <a:avLst/>
          </a:prstGeom>
        </p:spPr>
        <p:txBody>
          <a:bodyPr anchor="b"/>
          <a:lstStyle>
            <a:lvl1pPr algn="l">
              <a:defRPr sz="1800" b="1">
                <a:latin typeface="Verdana"/>
                <a:cs typeface="Verdana"/>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457200"/>
            <a:ext cx="5486400" cy="3810000"/>
          </a:xfrm>
          <a:prstGeom prst="rect">
            <a:avLst/>
          </a:prstGeom>
        </p:spPr>
        <p:txBody>
          <a:bodyPr rtlCol="0">
            <a:normAutofit/>
          </a:bodyPr>
          <a:lstStyle>
            <a:lvl1pPr marL="0" indent="0">
              <a:buNone/>
              <a:defRPr sz="2800">
                <a:latin typeface="Verdana"/>
                <a:cs typeface="Verdana"/>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4906963"/>
            <a:ext cx="5486400" cy="804862"/>
          </a:xfrm>
          <a:prstGeom prst="rect">
            <a:avLst/>
          </a:prstGeom>
        </p:spPr>
        <p:txBody>
          <a:bodyPr/>
          <a:lstStyle>
            <a:lvl1pPr marL="0" indent="0">
              <a:buNone/>
              <a:defRPr sz="1200">
                <a:latin typeface="Verdana"/>
                <a:cs typeface="Verdan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latin typeface="Verdana"/>
                <a:cs typeface="Verdana"/>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600201"/>
            <a:ext cx="8229600" cy="4191000"/>
          </a:xfrm>
          <a:prstGeom prst="rect">
            <a:avLst/>
          </a:prstGeom>
        </p:spPr>
        <p:txBody>
          <a:bodyPr vert="eaVert"/>
          <a:lstStyle>
            <a:lvl1pPr>
              <a:defRPr sz="2800">
                <a:latin typeface="Verdana"/>
                <a:cs typeface="Verdana"/>
              </a:defRPr>
            </a:lvl1pPr>
            <a:lvl2pPr>
              <a:defRPr sz="2400">
                <a:latin typeface="Verdana"/>
                <a:cs typeface="Verdana"/>
              </a:defRPr>
            </a:lvl2pPr>
            <a:lvl3pPr>
              <a:defRPr sz="2000">
                <a:latin typeface="Verdana"/>
                <a:cs typeface="Verdana"/>
              </a:defRPr>
            </a:lvl3pPr>
            <a:lvl4pPr>
              <a:defRPr sz="1800">
                <a:latin typeface="Verdana"/>
                <a:cs typeface="Verdana"/>
              </a:defRPr>
            </a:lvl4pPr>
            <a:lvl5pPr>
              <a:defRPr sz="1800">
                <a:latin typeface="Verdana"/>
                <a:cs typeface="Verdan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440362"/>
          </a:xfrm>
          <a:prstGeom prst="rect">
            <a:avLst/>
          </a:prstGeom>
        </p:spPr>
        <p:txBody>
          <a:bodyPr vert="eaVert"/>
          <a:lstStyle>
            <a:lvl1pPr>
              <a:defRPr sz="3600">
                <a:latin typeface="Verdana"/>
                <a:cs typeface="Verdana"/>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440362"/>
          </a:xfrm>
          <a:prstGeom prst="rect">
            <a:avLst/>
          </a:prstGeom>
        </p:spPr>
        <p:txBody>
          <a:bodyPr vert="eaVert"/>
          <a:lstStyle>
            <a:lvl1pPr>
              <a:defRPr sz="2800">
                <a:latin typeface="Verdana"/>
                <a:cs typeface="Verdana"/>
              </a:defRPr>
            </a:lvl1pPr>
            <a:lvl2pPr>
              <a:defRPr sz="2400">
                <a:latin typeface="Verdana"/>
                <a:cs typeface="Verdana"/>
              </a:defRPr>
            </a:lvl2pPr>
            <a:lvl3pPr>
              <a:defRPr sz="2000">
                <a:latin typeface="Verdana"/>
                <a:cs typeface="Verdana"/>
              </a:defRPr>
            </a:lvl3pPr>
            <a:lvl4pPr>
              <a:defRPr sz="1800">
                <a:latin typeface="Verdana"/>
                <a:cs typeface="Verdana"/>
              </a:defRPr>
            </a:lvl4pPr>
            <a:lvl5pPr>
              <a:defRPr sz="1800">
                <a:latin typeface="Verdana"/>
                <a:cs typeface="Verdan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61C0FFE-DC47-42FB-99E7-83548F93DD1D}" type="datetimeFigureOut">
              <a:rPr lang="en-US"/>
              <a:pPr>
                <a:defRPr/>
              </a:pPr>
              <a:t>7/3/2014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A4397F8-8E18-420E-B630-39CD584F562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DD5B70D-B6F2-433F-B3AD-1E4B3D9C21C4}" type="datetimeFigureOut">
              <a:rPr lang="en-US"/>
              <a:pPr>
                <a:defRPr/>
              </a:pPr>
              <a:t>7/3/2014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05BF204-7B38-4791-9861-CFBC8A9E21B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00442F9-D69B-427C-8963-F0879FAE5358}" type="datetimeFigureOut">
              <a:rPr lang="en-US"/>
              <a:pPr>
                <a:defRPr/>
              </a:pPr>
              <a:t>7/3/2014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628FD7F-CF38-4B94-A118-9BA6B4CCC40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D4CDE9D-EC50-4C86-AB04-091219FB0DB4}" type="datetimeFigureOut">
              <a:rPr lang="en-US"/>
              <a:pPr>
                <a:defRPr/>
              </a:pPr>
              <a:t>7/3/2014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1F0792B-FA6C-4F1B-A48F-876701A6C40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0088BBC-BB6D-4D60-811B-A1B3FAC314D7}" type="datetimeFigureOut">
              <a:rPr lang="en-US"/>
              <a:pPr>
                <a:defRPr/>
              </a:pPr>
              <a:t>7/3/2014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C438FB8-708D-4461-8EF6-025FD932C75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0497BC2-DB76-4D2E-A5D1-CCC6D974AEF1}" type="datetimeFigureOut">
              <a:rPr lang="en-US"/>
              <a:pPr>
                <a:defRPr/>
              </a:pPr>
              <a:t>7/3/2014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5D49F1A-BE70-404E-939E-773132D0692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AF64343-C3DC-44F6-B85C-DFEEAF6F92B3}" type="datetimeFigureOut">
              <a:rPr lang="en-US"/>
              <a:pPr>
                <a:defRPr/>
              </a:pPr>
              <a:t>7/3/2014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0F6B380-CBBC-45E7-A13E-2866FB40364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4.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42E365D7-F627-4010-9911-70B2680A99FF}" type="datetimeFigureOut">
              <a:rPr lang="en-US"/>
              <a:pPr>
                <a:defRPr/>
              </a:pPr>
              <a:t>7/3/2014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13020A03-9ACC-4FF4-8472-7D8F365BC67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3" r:id="rId2"/>
    <p:sldLayoutId id="2147483672" r:id="rId3"/>
    <p:sldLayoutId id="2147483671" r:id="rId4"/>
    <p:sldLayoutId id="2147483670" r:id="rId5"/>
    <p:sldLayoutId id="2147483669" r:id="rId6"/>
    <p:sldLayoutId id="2147483668" r:id="rId7"/>
    <p:sldLayoutId id="2147483667" r:id="rId8"/>
    <p:sldLayoutId id="2147483666" r:id="rId9"/>
    <p:sldLayoutId id="2147483665" r:id="rId10"/>
    <p:sldLayoutId id="2147483664" r:id="rId11"/>
    <p:sldLayoutId id="2147483685" r:id="rId12"/>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39999"/>
          </a:schemeClr>
        </a:solidFill>
        <a:effectLst/>
      </p:bgPr>
    </p:bg>
    <p:spTree>
      <p:nvGrpSpPr>
        <p:cNvPr id="1" name=""/>
        <p:cNvGrpSpPr/>
        <p:nvPr/>
      </p:nvGrpSpPr>
      <p:grpSpPr>
        <a:xfrm>
          <a:off x="0" y="0"/>
          <a:ext cx="0" cy="0"/>
          <a:chOff x="0" y="0"/>
          <a:chExt cx="0" cy="0"/>
        </a:xfrm>
      </p:grpSpPr>
      <p:cxnSp>
        <p:nvCxnSpPr>
          <p:cNvPr id="10" name="Straight Connector 9"/>
          <p:cNvCxnSpPr/>
          <p:nvPr/>
        </p:nvCxnSpPr>
        <p:spPr>
          <a:xfrm>
            <a:off x="0" y="6308725"/>
            <a:ext cx="9144000" cy="1588"/>
          </a:xfrm>
          <a:prstGeom prst="line">
            <a:avLst/>
          </a:prstGeom>
          <a:ln w="12700">
            <a:solidFill>
              <a:srgbClr val="E90E3D"/>
            </a:solidFill>
          </a:ln>
          <a:effectLst/>
        </p:spPr>
        <p:style>
          <a:lnRef idx="2">
            <a:schemeClr val="accent1"/>
          </a:lnRef>
          <a:fillRef idx="0">
            <a:schemeClr val="accent1"/>
          </a:fillRef>
          <a:effectRef idx="1">
            <a:schemeClr val="accent1"/>
          </a:effectRef>
          <a:fontRef idx="minor">
            <a:schemeClr val="tx1"/>
          </a:fontRef>
        </p:style>
      </p:cxnSp>
      <p:pic>
        <p:nvPicPr>
          <p:cNvPr id="14339" name="Picture 7" descr="HSL_PPTfooter-WhteBkgrnd.png"/>
          <p:cNvPicPr>
            <a:picLocks noChangeAspect="1"/>
          </p:cNvPicPr>
          <p:nvPr/>
        </p:nvPicPr>
        <p:blipFill>
          <a:blip r:embed="rId13" cstate="print"/>
          <a:srcRect/>
          <a:stretch>
            <a:fillRect/>
          </a:stretch>
        </p:blipFill>
        <p:spPr bwMode="auto">
          <a:xfrm>
            <a:off x="0" y="6313488"/>
            <a:ext cx="9144000" cy="544512"/>
          </a:xfrm>
          <a:prstGeom prst="rect">
            <a:avLst/>
          </a:prstGeom>
          <a:noFill/>
          <a:ln w="9525">
            <a:noFill/>
            <a:miter lim="800000"/>
            <a:headEnd/>
            <a:tailEnd/>
          </a:ln>
        </p:spPr>
      </p:pic>
      <p:pic>
        <p:nvPicPr>
          <p:cNvPr id="14340" name="Picture 10" descr="HSL_PPT_header.png"/>
          <p:cNvPicPr>
            <a:picLocks noChangeAspect="1"/>
          </p:cNvPicPr>
          <p:nvPr/>
        </p:nvPicPr>
        <p:blipFill>
          <a:blip r:embed="rId14" cstate="print"/>
          <a:srcRect/>
          <a:stretch>
            <a:fillRect/>
          </a:stretch>
        </p:blipFill>
        <p:spPr bwMode="auto">
          <a:xfrm>
            <a:off x="0" y="3175"/>
            <a:ext cx="9144000" cy="225425"/>
          </a:xfrm>
          <a:prstGeom prst="rect">
            <a:avLst/>
          </a:prstGeom>
          <a:noFill/>
          <a:ln w="9525">
            <a:noFill/>
            <a:miter lim="800000"/>
            <a:headEnd/>
            <a:tailEnd/>
          </a:ln>
        </p:spPr>
      </p:pic>
      <p:pic>
        <p:nvPicPr>
          <p:cNvPr id="14341" name="Picture 4" descr="tile graphic wo hsl.png"/>
          <p:cNvPicPr>
            <a:picLocks noChangeAspect="1"/>
          </p:cNvPicPr>
          <p:nvPr/>
        </p:nvPicPr>
        <p:blipFill>
          <a:blip r:embed="rId15" cstate="print"/>
          <a:srcRect/>
          <a:stretch>
            <a:fillRect/>
          </a:stretch>
        </p:blipFill>
        <p:spPr bwMode="auto">
          <a:xfrm>
            <a:off x="7848600" y="5221288"/>
            <a:ext cx="1087438" cy="950912"/>
          </a:xfrm>
          <a:prstGeom prst="rect">
            <a:avLst/>
          </a:prstGeom>
          <a:noFill/>
          <a:ln w="9525">
            <a:noFill/>
            <a:miter lim="800000"/>
            <a:headEnd/>
            <a:tailEnd/>
          </a:ln>
        </p:spPr>
      </p:pic>
      <p:sp>
        <p:nvSpPr>
          <p:cNvPr id="1030" name="TextBox 5"/>
          <p:cNvSpPr txBox="1">
            <a:spLocks noChangeArrowheads="1"/>
          </p:cNvSpPr>
          <p:nvPr/>
        </p:nvSpPr>
        <p:spPr bwMode="auto">
          <a:xfrm>
            <a:off x="8382000" y="5715000"/>
            <a:ext cx="533400" cy="338138"/>
          </a:xfrm>
          <a:prstGeom prst="rect">
            <a:avLst/>
          </a:prstGeom>
          <a:noFill/>
          <a:ln>
            <a:noFill/>
          </a:ln>
          <a:extLst/>
        </p:spPr>
        <p:txBody>
          <a:bodyPr>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defRPr/>
            </a:pPr>
            <a:fld id="{1C34DE44-EB82-4483-9D97-B67729F0A225}" type="slidenum">
              <a:rPr lang="en-US" sz="1600">
                <a:solidFill>
                  <a:prstClr val="white"/>
                </a:solidFill>
                <a:latin typeface="Univers 57 Condensed" charset="0"/>
              </a:rPr>
              <a:pPr eaLnBrk="1" hangingPunct="1">
                <a:defRPr/>
              </a:pPr>
              <a:t>‹#›</a:t>
            </a:fld>
            <a:endParaRPr lang="en-US" sz="1600" dirty="0">
              <a:solidFill>
                <a:prstClr val="white"/>
              </a:solidFill>
              <a:latin typeface="Univers 57 Condensed" charset="0"/>
            </a:endParaRPr>
          </a:p>
        </p:txBody>
      </p:sp>
    </p:spTree>
  </p:cSld>
  <p:clrMap bg1="lt1" tx1="dk1" bg2="lt2" tx2="dk2" accent1="accent1" accent2="accent2" accent3="accent3" accent4="accent4" accent5="accent5" accent6="accent6" hlink="hlink" folHlink="folHlink"/>
  <p:sldLayoutIdLst>
    <p:sldLayoutId id="2147483686" r:id="rId1"/>
    <p:sldLayoutId id="2147483684" r:id="rId2"/>
    <p:sldLayoutId id="2147483683" r:id="rId3"/>
    <p:sldLayoutId id="2147483682" r:id="rId4"/>
    <p:sldLayoutId id="2147483681" r:id="rId5"/>
    <p:sldLayoutId id="2147483680" r:id="rId6"/>
    <p:sldLayoutId id="2147483679" r:id="rId7"/>
    <p:sldLayoutId id="2147483678" r:id="rId8"/>
    <p:sldLayoutId id="2147483677" r:id="rId9"/>
    <p:sldLayoutId id="2147483676" r:id="rId10"/>
    <p:sldLayoutId id="2147483675" r:id="rId11"/>
  </p:sldLayoutIdLst>
  <p:hf hdr="0" ftr="0" dt="0"/>
  <p:txStyles>
    <p:titleStyle>
      <a:lvl1pPr algn="ctr" rtl="0" fontAlgn="base">
        <a:spcBef>
          <a:spcPct val="0"/>
        </a:spcBef>
        <a:spcAft>
          <a:spcPct val="0"/>
        </a:spcAft>
        <a:defRPr sz="4400" kern="1200">
          <a:solidFill>
            <a:schemeClr val="tx1"/>
          </a:solidFill>
          <a:latin typeface="+mj-lt"/>
          <a:ea typeface="ＭＳ Ｐゴシック" charset="-128"/>
          <a:cs typeface="ＭＳ Ｐゴシック" charset="-128"/>
        </a:defRPr>
      </a:lvl1pPr>
      <a:lvl2pPr algn="ctr" rtl="0" fontAlgn="base">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rtl="0" fontAlgn="base">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rtl="0" fontAlgn="base">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rtl="0" fontAlgn="base">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rtl="0" fontAlgn="base">
        <a:spcBef>
          <a:spcPct val="20000"/>
        </a:spcBef>
        <a:spcAft>
          <a:spcPct val="0"/>
        </a:spcAft>
        <a:buFont typeface="Arial" charset="0"/>
        <a:buChar char="–"/>
        <a:defRPr sz="2800" kern="1200">
          <a:solidFill>
            <a:schemeClr val="tx1"/>
          </a:solidFill>
          <a:latin typeface="+mn-lt"/>
          <a:ea typeface="ＭＳ Ｐゴシック" charset="-128"/>
          <a:cs typeface="ＭＳ Ｐゴシック"/>
        </a:defRPr>
      </a:lvl2pPr>
      <a:lvl3pPr marL="1143000" indent="-228600" algn="l" rtl="0" fontAlgn="base">
        <a:spcBef>
          <a:spcPct val="20000"/>
        </a:spcBef>
        <a:spcAft>
          <a:spcPct val="0"/>
        </a:spcAft>
        <a:buFont typeface="Arial" charset="0"/>
        <a:buChar char="•"/>
        <a:defRPr sz="2400" kern="1200">
          <a:solidFill>
            <a:schemeClr val="tx1"/>
          </a:solidFill>
          <a:latin typeface="+mn-lt"/>
          <a:ea typeface="ＭＳ Ｐゴシック" charset="-128"/>
          <a:cs typeface="ＭＳ Ｐゴシック"/>
        </a:defRPr>
      </a:lvl3pPr>
      <a:lvl4pPr marL="1600200" indent="-228600" algn="l" rtl="0" fontAlgn="base">
        <a:spcBef>
          <a:spcPct val="20000"/>
        </a:spcBef>
        <a:spcAft>
          <a:spcPct val="0"/>
        </a:spcAft>
        <a:buFont typeface="Arial" charset="0"/>
        <a:buChar char="–"/>
        <a:defRPr sz="2000" kern="1200">
          <a:solidFill>
            <a:schemeClr val="tx1"/>
          </a:solidFill>
          <a:latin typeface="+mn-lt"/>
          <a:ea typeface="ＭＳ Ｐゴシック" charset="-128"/>
          <a:cs typeface="ＭＳ Ｐゴシック"/>
        </a:defRPr>
      </a:lvl4pPr>
      <a:lvl5pPr marL="2057400" indent="-228600" algn="l" rtl="0" fontAlgn="base">
        <a:spcBef>
          <a:spcPct val="20000"/>
        </a:spcBef>
        <a:spcAft>
          <a:spcPct val="0"/>
        </a:spcAft>
        <a:buFont typeface="Arial" charset="0"/>
        <a:buChar char="»"/>
        <a:defRPr sz="2000" kern="1200">
          <a:solidFill>
            <a:schemeClr val="tx1"/>
          </a:solidFill>
          <a:latin typeface="+mn-lt"/>
          <a:ea typeface="ＭＳ Ｐゴシック" charset="-128"/>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7.tiff"/></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hyperlink" Target="mailto:judith.wiener@osumc.edu" TargetMode="External"/><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txBox="1">
            <a:spLocks/>
          </p:cNvSpPr>
          <p:nvPr/>
        </p:nvSpPr>
        <p:spPr bwMode="auto">
          <a:xfrm>
            <a:off x="356992" y="304800"/>
            <a:ext cx="8458200" cy="3657600"/>
          </a:xfrm>
          <a:prstGeom prst="rect">
            <a:avLst/>
          </a:prstGeom>
          <a:noFill/>
          <a:ln w="9525">
            <a:noFill/>
            <a:miter lim="800000"/>
            <a:headEnd/>
            <a:tailEnd/>
          </a:ln>
        </p:spPr>
        <p:txBody>
          <a:bodyPr/>
          <a:lstStyle/>
          <a:p>
            <a:pPr lvl="0" algn="ctr"/>
            <a:r>
              <a:rPr lang="en-US" sz="3200" dirty="0"/>
              <a:t>Nurses </a:t>
            </a:r>
            <a:r>
              <a:rPr lang="en-US" sz="3200" dirty="0" smtClean="0"/>
              <a:t>Taking </a:t>
            </a:r>
            <a:r>
              <a:rPr lang="en-US" sz="3200" dirty="0"/>
              <a:t>History: </a:t>
            </a:r>
            <a:endParaRPr lang="en-US" sz="3200" dirty="0" smtClean="0"/>
          </a:p>
          <a:p>
            <a:pPr lvl="0" algn="ctr"/>
            <a:r>
              <a:rPr lang="en-US" sz="3200" dirty="0" smtClean="0"/>
              <a:t>The </a:t>
            </a:r>
            <a:r>
              <a:rPr lang="en-US" sz="3200" dirty="0"/>
              <a:t>MHC </a:t>
            </a:r>
            <a:r>
              <a:rPr lang="en-US" sz="3200" dirty="0" smtClean="0"/>
              <a:t>Nursing Oral History </a:t>
            </a:r>
            <a:r>
              <a:rPr lang="en-US" sz="3200" dirty="0"/>
              <a:t>Program</a:t>
            </a:r>
          </a:p>
          <a:p>
            <a:pPr algn="ctr"/>
            <a:endParaRPr lang="en-US" sz="4000" dirty="0" smtClean="0">
              <a:latin typeface="Verdana" pitchFamily="34" charset="0"/>
              <a:ea typeface="ＭＳ Ｐゴシック"/>
              <a:cs typeface="Verdana" pitchFamily="34" charset="0"/>
            </a:endParaRPr>
          </a:p>
          <a:p>
            <a:pPr algn="ctr"/>
            <a:endParaRPr lang="en-US" sz="2400" dirty="0" smtClean="0">
              <a:latin typeface="Verdana" pitchFamily="34" charset="0"/>
              <a:ea typeface="ＭＳ Ｐゴシック"/>
              <a:cs typeface="Verdana" pitchFamily="34" charset="0"/>
            </a:endParaRPr>
          </a:p>
          <a:p>
            <a:pPr algn="ctr"/>
            <a:endParaRPr lang="en-US" sz="2400" dirty="0">
              <a:latin typeface="Verdana" pitchFamily="34" charset="0"/>
              <a:ea typeface="ＭＳ Ｐゴシック"/>
              <a:cs typeface="Verdana" pitchFamily="34" charset="0"/>
            </a:endParaRPr>
          </a:p>
          <a:p>
            <a:pPr algn="ctr"/>
            <a:endParaRPr lang="en-US" sz="2400" dirty="0" smtClean="0">
              <a:latin typeface="Verdana" pitchFamily="34" charset="0"/>
              <a:ea typeface="ＭＳ Ｐゴシック"/>
              <a:cs typeface="Verdana" pitchFamily="34" charset="0"/>
            </a:endParaRPr>
          </a:p>
          <a:p>
            <a:pPr algn="ctr"/>
            <a:endParaRPr lang="en-US" sz="2400" dirty="0">
              <a:latin typeface="Verdana" pitchFamily="34" charset="0"/>
              <a:ea typeface="ＭＳ Ｐゴシック"/>
              <a:cs typeface="Verdana" pitchFamily="34" charset="0"/>
            </a:endParaRPr>
          </a:p>
          <a:p>
            <a:pPr algn="ctr"/>
            <a:endParaRPr lang="en-US" sz="2400" dirty="0" smtClean="0">
              <a:latin typeface="Verdana" pitchFamily="34" charset="0"/>
              <a:ea typeface="ＭＳ Ｐゴシック"/>
              <a:cs typeface="Verdana" pitchFamily="34" charset="0"/>
            </a:endParaRPr>
          </a:p>
          <a:p>
            <a:pPr algn="ctr"/>
            <a:r>
              <a:rPr lang="en-US" sz="4000" dirty="0">
                <a:latin typeface="Verdana" pitchFamily="34" charset="0"/>
                <a:ea typeface="ＭＳ Ｐゴシック"/>
                <a:cs typeface="Verdana" pitchFamily="34" charset="0"/>
              </a:rPr>
              <a:t/>
            </a:r>
            <a:br>
              <a:rPr lang="en-US" sz="4000" dirty="0">
                <a:latin typeface="Verdana" pitchFamily="34" charset="0"/>
                <a:ea typeface="ＭＳ Ｐゴシック"/>
                <a:cs typeface="Verdana" pitchFamily="34" charset="0"/>
              </a:rPr>
            </a:br>
            <a:r>
              <a:rPr lang="en-US" sz="3600" dirty="0">
                <a:latin typeface="Verdana" pitchFamily="34" charset="0"/>
                <a:ea typeface="ＭＳ Ｐゴシック"/>
                <a:cs typeface="Verdana" pitchFamily="34" charset="0"/>
              </a:rPr>
              <a:t/>
            </a:r>
            <a:br>
              <a:rPr lang="en-US" sz="3600" dirty="0">
                <a:latin typeface="Verdana" pitchFamily="34" charset="0"/>
                <a:ea typeface="ＭＳ Ｐゴシック"/>
                <a:cs typeface="Verdana" pitchFamily="34" charset="0"/>
              </a:rPr>
            </a:br>
            <a:r>
              <a:rPr lang="en-US" dirty="0">
                <a:latin typeface="Verdana" pitchFamily="34" charset="0"/>
                <a:ea typeface="ＭＳ Ｐゴシック"/>
                <a:cs typeface="Verdana" pitchFamily="34" charset="0"/>
              </a:rPr>
              <a:t/>
            </a:r>
            <a:br>
              <a:rPr lang="en-US" dirty="0">
                <a:latin typeface="Verdana" pitchFamily="34" charset="0"/>
                <a:ea typeface="ＭＳ Ｐゴシック"/>
                <a:cs typeface="Verdana" pitchFamily="34" charset="0"/>
              </a:rPr>
            </a:br>
            <a:endParaRPr lang="en-US" dirty="0" smtClean="0">
              <a:latin typeface="Verdana" pitchFamily="34" charset="0"/>
              <a:ea typeface="ＭＳ Ｐゴシック"/>
              <a:cs typeface="Verdana" pitchFamily="34" charset="0"/>
            </a:endParaRPr>
          </a:p>
          <a:p>
            <a:pPr algn="ctr"/>
            <a:r>
              <a:rPr lang="en-US" dirty="0" smtClean="0">
                <a:latin typeface="Verdana" pitchFamily="34" charset="0"/>
                <a:ea typeface="ＭＳ Ｐゴシック"/>
                <a:cs typeface="Verdana" pitchFamily="34" charset="0"/>
              </a:rPr>
              <a:t>Judith </a:t>
            </a:r>
            <a:r>
              <a:rPr lang="en-US" dirty="0">
                <a:latin typeface="Verdana" pitchFamily="34" charset="0"/>
                <a:ea typeface="ＭＳ Ｐゴシック"/>
                <a:cs typeface="Verdana" pitchFamily="34" charset="0"/>
              </a:rPr>
              <a:t>Wiener, MA, MLIS</a:t>
            </a:r>
          </a:p>
          <a:p>
            <a:pPr algn="ctr"/>
            <a:r>
              <a:rPr lang="en-US" dirty="0" smtClean="0">
                <a:latin typeface="Verdana" pitchFamily="34" charset="0"/>
                <a:ea typeface="ＭＳ Ｐゴシック"/>
                <a:cs typeface="Verdana" pitchFamily="34" charset="0"/>
              </a:rPr>
              <a:t>Associate </a:t>
            </a:r>
            <a:r>
              <a:rPr lang="en-US" dirty="0">
                <a:latin typeface="Verdana" pitchFamily="34" charset="0"/>
                <a:ea typeface="ＭＳ Ｐゴシック"/>
                <a:cs typeface="Verdana" pitchFamily="34" charset="0"/>
              </a:rPr>
              <a:t>Professor</a:t>
            </a:r>
          </a:p>
          <a:p>
            <a:pPr algn="ctr"/>
            <a:r>
              <a:rPr lang="en-US" dirty="0">
                <a:latin typeface="Verdana" pitchFamily="34" charset="0"/>
                <a:ea typeface="ＭＳ Ｐゴシック"/>
                <a:cs typeface="Verdana" pitchFamily="34" charset="0"/>
              </a:rPr>
              <a:t>Assistant Director for Collections and Outreach</a:t>
            </a:r>
          </a:p>
          <a:p>
            <a:pPr algn="ctr"/>
            <a:r>
              <a:rPr lang="en-US" dirty="0">
                <a:latin typeface="Verdana" pitchFamily="34" charset="0"/>
                <a:ea typeface="ＭＳ Ｐゴシック"/>
                <a:cs typeface="Verdana" pitchFamily="34" charset="0"/>
              </a:rPr>
              <a:t>The Ohio State University Health Sciences Library</a:t>
            </a:r>
          </a:p>
          <a:p>
            <a:pPr algn="ctr"/>
            <a:endParaRPr lang="en-US" sz="2800" dirty="0">
              <a:latin typeface="Verdana" pitchFamily="34" charset="0"/>
              <a:ea typeface="ＭＳ Ｐゴシック"/>
              <a:cs typeface="Verdana"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133599" y="1600200"/>
            <a:ext cx="4670029" cy="36576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8"/>
          <p:cNvSpPr>
            <a:spLocks noGrp="1"/>
          </p:cNvSpPr>
          <p:nvPr>
            <p:ph type="title" idx="4294967295"/>
          </p:nvPr>
        </p:nvSpPr>
        <p:spPr bwMode="auto">
          <a:xfrm>
            <a:off x="0" y="503238"/>
            <a:ext cx="9144000" cy="1096962"/>
          </a:xfrm>
          <a:prstGeom prst="rect">
            <a:avLst/>
          </a:prstGeom>
          <a:noFill/>
          <a:ln>
            <a:miter lim="800000"/>
            <a:headEnd/>
            <a:tailEnd/>
          </a:ln>
        </p:spPr>
        <p:txBody>
          <a:bodyPr/>
          <a:lstStyle/>
          <a:p>
            <a:r>
              <a:rPr lang="en-US" sz="4000" dirty="0" smtClean="0">
                <a:latin typeface="Verdana" pitchFamily="34" charset="0"/>
                <a:ea typeface="ＭＳ Ｐゴシック"/>
                <a:cs typeface="ＭＳ Ｐゴシック"/>
              </a:rPr>
              <a:t>MHC Overview</a:t>
            </a:r>
            <a:endParaRPr lang="en-US" sz="2400" dirty="0" smtClean="0">
              <a:latin typeface="Verdana" pitchFamily="34" charset="0"/>
              <a:ea typeface="ＭＳ Ｐゴシック"/>
              <a:cs typeface="ＭＳ Ｐゴシック"/>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8200" y="2997336"/>
            <a:ext cx="3581400" cy="2760299"/>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514625" y="1676400"/>
            <a:ext cx="3595175" cy="28194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bwMode="auto">
          <a:xfrm>
            <a:off x="457200" y="274638"/>
            <a:ext cx="8229600" cy="1143000"/>
          </a:xfrm>
          <a:noFill/>
          <a:ln>
            <a:miter lim="800000"/>
            <a:headEnd/>
            <a:tailEnd/>
          </a:ln>
        </p:spPr>
        <p:txBody>
          <a:bodyPr vert="horz" wrap="square" lIns="91440" tIns="45720" rIns="91440" bIns="45720" numCol="1" anchor="t" anchorCtr="0" compatLnSpc="1">
            <a:prstTxWarp prst="textNoShape">
              <a:avLst/>
            </a:prstTxWarp>
          </a:bodyPr>
          <a:lstStyle/>
          <a:p>
            <a:pPr lvl="0"/>
            <a:r>
              <a:rPr lang="en-US" sz="4400" dirty="0"/>
              <a:t>Friends of </a:t>
            </a:r>
            <a:r>
              <a:rPr lang="en-US" sz="4400" dirty="0" smtClean="0"/>
              <a:t>Nursing History Program</a:t>
            </a:r>
            <a:endParaRPr lang="en-US" sz="4400" dirty="0"/>
          </a:p>
        </p:txBody>
      </p:sp>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2133600" y="1981200"/>
            <a:ext cx="4600909" cy="3351461"/>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xfrm>
            <a:off x="457200" y="274638"/>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n-US" sz="4400" dirty="0"/>
              <a:t>Local Nursing History </a:t>
            </a:r>
            <a:r>
              <a:rPr lang="en-US" sz="4400" dirty="0" smtClean="0"/>
              <a:t/>
            </a:r>
            <a:br>
              <a:rPr lang="en-US" sz="4400" dirty="0" smtClean="0"/>
            </a:br>
            <a:r>
              <a:rPr lang="en-US" sz="4400" dirty="0" smtClean="0"/>
              <a:t>Oral </a:t>
            </a:r>
            <a:r>
              <a:rPr lang="en-US" sz="4400" dirty="0"/>
              <a:t>Histories </a:t>
            </a:r>
            <a:endParaRPr lang="en-US" sz="4400" dirty="0" smtClean="0">
              <a:latin typeface="Calibri" pitchFamily="34" charset="0"/>
              <a:ea typeface="ＭＳ Ｐゴシック"/>
              <a:cs typeface="ＭＳ Ｐゴシック"/>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057400" y="2057400"/>
            <a:ext cx="4495800" cy="337185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xfrm>
            <a:off x="457200" y="274638"/>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n-US" sz="4400" dirty="0" smtClean="0">
                <a:latin typeface="Calibri" pitchFamily="34" charset="0"/>
                <a:ea typeface="ＭＳ Ｐゴシック"/>
                <a:cs typeface="ＭＳ Ｐゴシック"/>
              </a:rPr>
              <a:t>Oral History Process</a:t>
            </a:r>
          </a:p>
        </p:txBody>
      </p:sp>
      <p:sp>
        <p:nvSpPr>
          <p:cNvPr id="34819" name="Rectangle 3"/>
          <p:cNvSpPr>
            <a:spLocks noGrp="1" noChangeArrowheads="1"/>
          </p:cNvSpPr>
          <p:nvPr>
            <p:ph type="body" idx="1"/>
          </p:nvPr>
        </p:nvSpPr>
        <p:spPr bwMode="auto">
          <a:xfrm>
            <a:off x="0" y="5562600"/>
            <a:ext cx="9144000" cy="334963"/>
          </a:xfrm>
          <a:noFill/>
          <a:ln>
            <a:miter lim="800000"/>
            <a:headEnd/>
            <a:tailEnd/>
          </a:ln>
        </p:spPr>
        <p:txBody>
          <a:bodyPr vert="horz" wrap="square" lIns="91440" tIns="45720" rIns="91440" bIns="45720" numCol="1" anchor="t" anchorCtr="0" compatLnSpc="1">
            <a:prstTxWarp prst="textNoShape">
              <a:avLst/>
            </a:prstTxWarp>
          </a:bodyPr>
          <a:lstStyle/>
          <a:p>
            <a:pPr marL="0" indent="0" algn="ctr">
              <a:buNone/>
            </a:pPr>
            <a:r>
              <a:rPr lang="en-US" sz="3200" dirty="0" smtClean="0">
                <a:latin typeface="Calibri" pitchFamily="34" charset="0"/>
                <a:ea typeface="ＭＳ Ｐゴシック"/>
                <a:cs typeface="ＭＳ Ｐゴシック"/>
              </a:rPr>
              <a:t>http:// hsl.osu.edu</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28800" y="1295400"/>
            <a:ext cx="5080000" cy="381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bwMode="auto">
          <a:xfrm>
            <a:off x="457200" y="274638"/>
            <a:ext cx="8229600" cy="1143000"/>
          </a:xfrm>
          <a:noFill/>
          <a:ln>
            <a:miter lim="800000"/>
            <a:headEnd/>
            <a:tailEnd/>
          </a:ln>
        </p:spPr>
        <p:txBody>
          <a:bodyPr vert="horz" wrap="square" lIns="91440" tIns="45720" rIns="91440" bIns="45720" numCol="1" anchor="t" anchorCtr="0" compatLnSpc="1">
            <a:prstTxWarp prst="textNoShape">
              <a:avLst/>
            </a:prstTxWarp>
          </a:bodyPr>
          <a:lstStyle/>
          <a:p>
            <a:pPr lvl="0"/>
            <a:r>
              <a:rPr lang="en-US" sz="4400" dirty="0" smtClean="0"/>
              <a:t>Collection Development </a:t>
            </a:r>
            <a:br>
              <a:rPr lang="en-US" sz="4400" dirty="0" smtClean="0"/>
            </a:br>
            <a:r>
              <a:rPr lang="en-US" sz="4400" dirty="0" smtClean="0"/>
              <a:t>and Use</a:t>
            </a:r>
            <a:endParaRPr lang="en-US" sz="44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590800" y="2057400"/>
            <a:ext cx="3691128" cy="358277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bwMode="auto">
          <a:xfrm>
            <a:off x="457200" y="274638"/>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n-US" sz="4400" dirty="0"/>
              <a:t>Plans for the future </a:t>
            </a:r>
            <a:endParaRPr lang="en-US" sz="4400" dirty="0" smtClean="0">
              <a:latin typeface="Calibri" pitchFamily="34" charset="0"/>
              <a:ea typeface="ＭＳ Ｐゴシック"/>
              <a:cs typeface="ＭＳ Ｐゴシック"/>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67000" y="1676400"/>
            <a:ext cx="3505200" cy="4389201"/>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Any Questions?</a:t>
            </a:r>
            <a:endParaRPr lang="en-US" dirty="0"/>
          </a:p>
        </p:txBody>
      </p:sp>
      <p:sp>
        <p:nvSpPr>
          <p:cNvPr id="3" name="Content Placeholder 2"/>
          <p:cNvSpPr>
            <a:spLocks noGrp="1"/>
          </p:cNvSpPr>
          <p:nvPr>
            <p:ph idx="1"/>
          </p:nvPr>
        </p:nvSpPr>
        <p:spPr/>
        <p:txBody>
          <a:bodyPr/>
          <a:lstStyle/>
          <a:p>
            <a:r>
              <a:rPr lang="en-US" dirty="0" smtClean="0"/>
              <a:t>Judith Wiener</a:t>
            </a:r>
          </a:p>
          <a:p>
            <a:pPr lvl="2"/>
            <a:r>
              <a:rPr lang="en-US" dirty="0" smtClean="0">
                <a:hlinkClick r:id="rId3"/>
              </a:rPr>
              <a:t>judith.wiener@osumc.edu</a:t>
            </a:r>
            <a:endParaRPr lang="en-US" dirty="0" smtClean="0"/>
          </a:p>
          <a:p>
            <a:pPr marL="914400" lvl="2" indent="0">
              <a:buNone/>
            </a:pPr>
            <a:endParaRPr lang="en-US" dirty="0"/>
          </a:p>
        </p:txBody>
      </p:sp>
    </p:spTree>
    <p:extLst>
      <p:ext uri="{BB962C8B-B14F-4D97-AF65-F5344CB8AC3E}">
        <p14:creationId xmlns:p14="http://schemas.microsoft.com/office/powerpoint/2010/main" xmlns="" val="2610612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HSL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728</TotalTime>
  <Words>734</Words>
  <Application>Microsoft Office PowerPoint</Application>
  <PresentationFormat>On-screen Show (4:3)</PresentationFormat>
  <Paragraphs>85</Paragraphs>
  <Slides>8</Slides>
  <Notes>8</Notes>
  <HiddenSlides>0</HiddenSlides>
  <MMClips>0</MMClips>
  <ScaleCrop>false</ScaleCrop>
  <HeadingPairs>
    <vt:vector size="4" baseType="variant">
      <vt:variant>
        <vt:lpstr>Theme</vt:lpstr>
      </vt:variant>
      <vt:variant>
        <vt:i4>2</vt:i4>
      </vt:variant>
      <vt:variant>
        <vt:lpstr>Slide Titles</vt:lpstr>
      </vt:variant>
      <vt:variant>
        <vt:i4>8</vt:i4>
      </vt:variant>
    </vt:vector>
  </HeadingPairs>
  <TitlesOfParts>
    <vt:vector size="10" baseType="lpstr">
      <vt:lpstr>Office Theme</vt:lpstr>
      <vt:lpstr>HSLPowerPoint</vt:lpstr>
      <vt:lpstr>Slide 1</vt:lpstr>
      <vt:lpstr>MHC Overview</vt:lpstr>
      <vt:lpstr>Friends of Nursing History Program</vt:lpstr>
      <vt:lpstr>Local Nursing History  Oral Histories </vt:lpstr>
      <vt:lpstr>Oral History Process</vt:lpstr>
      <vt:lpstr>Collection Development  and Use</vt:lpstr>
      <vt:lpstr>Plans for the future </vt:lpstr>
      <vt:lpstr>Any 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Hartel</dc:creator>
  <cp:lastModifiedBy>NHISCAN</cp:lastModifiedBy>
  <cp:revision>31</cp:revision>
  <cp:lastPrinted>2014-04-23T14:33:36Z</cp:lastPrinted>
  <dcterms:created xsi:type="dcterms:W3CDTF">2011-11-04T17:54:55Z</dcterms:created>
  <dcterms:modified xsi:type="dcterms:W3CDTF">2014-07-03T15:10:27Z</dcterms:modified>
</cp:coreProperties>
</file>