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7"/>
  </p:notesMasterIdLst>
  <p:sldIdLst>
    <p:sldId id="256" r:id="rId2"/>
    <p:sldId id="257" r:id="rId3"/>
    <p:sldId id="258" r:id="rId4"/>
    <p:sldId id="259" r:id="rId5"/>
    <p:sldId id="266" r:id="rId6"/>
    <p:sldId id="260" r:id="rId7"/>
    <p:sldId id="267" r:id="rId8"/>
    <p:sldId id="286" r:id="rId9"/>
    <p:sldId id="261" r:id="rId10"/>
    <p:sldId id="263" r:id="rId11"/>
    <p:sldId id="265" r:id="rId12"/>
    <p:sldId id="268" r:id="rId13"/>
    <p:sldId id="287" r:id="rId14"/>
    <p:sldId id="269" r:id="rId15"/>
    <p:sldId id="270" r:id="rId16"/>
    <p:sldId id="288" r:id="rId17"/>
    <p:sldId id="289" r:id="rId18"/>
    <p:sldId id="271" r:id="rId19"/>
    <p:sldId id="272" r:id="rId20"/>
    <p:sldId id="273" r:id="rId21"/>
    <p:sldId id="276" r:id="rId22"/>
    <p:sldId id="277" r:id="rId23"/>
    <p:sldId id="278" r:id="rId24"/>
    <p:sldId id="280" r:id="rId25"/>
    <p:sldId id="281" r:id="rId26"/>
    <p:sldId id="283" r:id="rId27"/>
    <p:sldId id="282" r:id="rId28"/>
    <p:sldId id="284" r:id="rId29"/>
    <p:sldId id="291" r:id="rId30"/>
    <p:sldId id="290" r:id="rId31"/>
    <p:sldId id="293" r:id="rId32"/>
    <p:sldId id="294" r:id="rId33"/>
    <p:sldId id="295" r:id="rId34"/>
    <p:sldId id="296" r:id="rId35"/>
    <p:sldId id="29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14AA3-B356-4041-A649-8A86B7CA2A30}" type="datetimeFigureOut">
              <a:rPr lang="en-US" smtClean="0"/>
              <a:t>10/20/2010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BFA03-A7F5-4914-BFB7-A7C2F573F85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0BFA03-A7F5-4914-BFB7-A7C2F573F853}"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B5B24-E9A3-4799-A484-73D8DF696321}"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5B5B24-E9A3-4799-A484-73D8DF69632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5B5B24-E9A3-4799-A484-73D8DF6963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B64ECA-32B6-4BED-83DF-80A15D7CBA34}" type="datetimeFigureOut">
              <a:rPr lang="en-US" smtClean="0"/>
              <a:pPr/>
              <a:t>10/20/2010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5B5B24-E9A3-4799-A484-73D8DF696321}"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1B64ECA-32B6-4BED-83DF-80A15D7CBA34}" type="datetimeFigureOut">
              <a:rPr lang="en-US" smtClean="0"/>
              <a:pPr/>
              <a:t>10/20/2010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B5B5B24-E9A3-4799-A484-73D8DF6963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91B64ECA-32B6-4BED-83DF-80A15D7CBA34}" type="datetimeFigureOut">
              <a:rPr lang="en-US" smtClean="0"/>
              <a:pPr/>
              <a:t>10/20/2010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B5B5B24-E9A3-4799-A484-73D8DF6963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arch.ebscohost.com.www.lib.ncsu.edu/userstudies/document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lir.org/pubs/reports/pub105/pub105.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Focus Groups</a:t>
            </a:r>
            <a:endParaRPr lang="en-US" dirty="0"/>
          </a:p>
        </p:txBody>
      </p:sp>
      <p:sp>
        <p:nvSpPr>
          <p:cNvPr id="3" name="Subtitle 2"/>
          <p:cNvSpPr>
            <a:spLocks noGrp="1"/>
          </p:cNvSpPr>
          <p:nvPr>
            <p:ph type="subTitle" idx="1"/>
          </p:nvPr>
        </p:nvSpPr>
        <p:spPr/>
        <p:txBody>
          <a:bodyPr/>
          <a:lstStyle/>
          <a:p>
            <a:r>
              <a:rPr lang="en-US" dirty="0" err="1" smtClean="0"/>
              <a:t>Ciaran</a:t>
            </a:r>
            <a:r>
              <a:rPr lang="en-US" dirty="0" smtClean="0"/>
              <a:t> B. Trace</a:t>
            </a:r>
          </a:p>
          <a:p>
            <a:r>
              <a:rPr lang="de-DE" b="1" dirty="0" smtClean="0"/>
              <a:t>MAC 2010 Symposium: Archival User Studies</a:t>
            </a:r>
          </a:p>
          <a:p>
            <a:r>
              <a:rPr lang="en-US" b="1" dirty="0" smtClean="0"/>
              <a:t>Dayton, Ohio, October 21-23, 2010</a:t>
            </a:r>
          </a:p>
          <a:p>
            <a:endParaRPr lang="en-US" b="1"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Before you begin… </a:t>
            </a:r>
            <a:endParaRPr lang="en-US" sz="4000" dirty="0"/>
          </a:p>
        </p:txBody>
      </p:sp>
      <p:sp>
        <p:nvSpPr>
          <p:cNvPr id="3" name="Content Placeholder 2"/>
          <p:cNvSpPr>
            <a:spLocks noGrp="1"/>
          </p:cNvSpPr>
          <p:nvPr>
            <p:ph idx="1"/>
          </p:nvPr>
        </p:nvSpPr>
        <p:spPr/>
        <p:txBody>
          <a:bodyPr>
            <a:normAutofit/>
          </a:bodyPr>
          <a:lstStyle/>
          <a:p>
            <a:r>
              <a:rPr lang="en-US" dirty="0" smtClean="0"/>
              <a:t>Figure out what types of people can give you the information that you want</a:t>
            </a:r>
          </a:p>
          <a:p>
            <a:pPr lvl="1"/>
            <a:r>
              <a:rPr lang="en-US" sz="3200" dirty="0" smtClean="0"/>
              <a:t>Who has the greatest amount of insight on this issue? </a:t>
            </a:r>
          </a:p>
          <a:p>
            <a:pPr lvl="1"/>
            <a:r>
              <a:rPr lang="en-US" sz="3200" dirty="0" smtClean="0"/>
              <a:t>What particular characteristics should these people have?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Before you begin… </a:t>
            </a:r>
            <a:endParaRPr lang="en-US" sz="4000" dirty="0"/>
          </a:p>
        </p:txBody>
      </p:sp>
      <p:sp>
        <p:nvSpPr>
          <p:cNvPr id="3" name="Content Placeholder 2"/>
          <p:cNvSpPr>
            <a:spLocks noGrp="1"/>
          </p:cNvSpPr>
          <p:nvPr>
            <p:ph idx="1"/>
          </p:nvPr>
        </p:nvSpPr>
        <p:spPr/>
        <p:txBody>
          <a:bodyPr>
            <a:normAutofit fontScale="92500" lnSpcReduction="10000"/>
          </a:bodyPr>
          <a:lstStyle/>
          <a:p>
            <a:pPr lvl="0"/>
            <a:r>
              <a:rPr lang="en-US" dirty="0" smtClean="0"/>
              <a:t>Figure you how many focus groups you need to hold and how they should be sequenced </a:t>
            </a:r>
          </a:p>
          <a:p>
            <a:pPr lvl="1"/>
            <a:r>
              <a:rPr lang="en-US" dirty="0" smtClean="0"/>
              <a:t>Usually hold 3 or 4 focus groups – allows you to be sure that you have reached saturation point and allows for data to be compared across groups</a:t>
            </a:r>
          </a:p>
          <a:p>
            <a:pPr lvl="1"/>
            <a:r>
              <a:rPr lang="en-US" dirty="0" smtClean="0"/>
              <a:t>If you want to compare and contrast how certain types of people talk about an issue separate them into different groups</a:t>
            </a:r>
          </a:p>
          <a:p>
            <a:pPr lvl="1"/>
            <a:r>
              <a:rPr lang="en-US" dirty="0" smtClean="0"/>
              <a:t>If you anticipate that participants will have conflicting opinions ,hold focus groups in two stages  (separate the groups initially and then bring them together)</a:t>
            </a:r>
          </a:p>
          <a:p>
            <a:pPr lvl="1"/>
            <a:endParaRPr lang="en-US" dirty="0" smtClean="0"/>
          </a:p>
          <a:p>
            <a:pPr lvl="1"/>
            <a:endParaRPr lang="en-US"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Before you begin… </a:t>
            </a:r>
            <a:endParaRPr lang="en-US" sz="4000" dirty="0"/>
          </a:p>
        </p:txBody>
      </p:sp>
      <p:sp>
        <p:nvSpPr>
          <p:cNvPr id="3" name="Content Placeholder 2"/>
          <p:cNvSpPr>
            <a:spLocks noGrp="1"/>
          </p:cNvSpPr>
          <p:nvPr>
            <p:ph idx="1"/>
          </p:nvPr>
        </p:nvSpPr>
        <p:spPr/>
        <p:txBody>
          <a:bodyPr>
            <a:normAutofit lnSpcReduction="10000"/>
          </a:bodyPr>
          <a:lstStyle/>
          <a:p>
            <a:pPr lvl="1"/>
            <a:r>
              <a:rPr lang="en-US" sz="3200" dirty="0" smtClean="0"/>
              <a:t>Determine how you will capture the focus group data</a:t>
            </a:r>
          </a:p>
          <a:p>
            <a:pPr lvl="2"/>
            <a:r>
              <a:rPr lang="en-US" dirty="0" smtClean="0"/>
              <a:t>At minimum, will have an observer taking notes</a:t>
            </a:r>
          </a:p>
          <a:p>
            <a:pPr lvl="2"/>
            <a:r>
              <a:rPr lang="en-US" dirty="0" smtClean="0"/>
              <a:t>Can also audio tape the focus groups (transcribe partially or in </a:t>
            </a:r>
            <a:r>
              <a:rPr lang="en-US" dirty="0" err="1" smtClean="0"/>
              <a:t>toto</a:t>
            </a:r>
            <a:r>
              <a:rPr lang="en-US" dirty="0" smtClean="0"/>
              <a:t>?)</a:t>
            </a:r>
          </a:p>
          <a:p>
            <a:pPr lvl="2"/>
            <a:r>
              <a:rPr lang="en-US" dirty="0" smtClean="0"/>
              <a:t>Can also video tape the focus groups (transcribe partially or in </a:t>
            </a:r>
            <a:r>
              <a:rPr lang="en-US" dirty="0" err="1" smtClean="0"/>
              <a:t>toto</a:t>
            </a:r>
            <a:r>
              <a:rPr lang="en-US" dirty="0" smtClean="0"/>
              <a:t>?)</a:t>
            </a:r>
          </a:p>
          <a:p>
            <a:pPr lvl="3"/>
            <a:r>
              <a:rPr lang="en-US" sz="2400" dirty="0" smtClean="0"/>
              <a:t>Video taping is rarely done – it is considered too intrusive</a:t>
            </a:r>
          </a:p>
          <a:p>
            <a:pPr lvl="2"/>
            <a:r>
              <a:rPr lang="en-US" dirty="0" smtClean="0"/>
              <a:t>Can take a combined approach – notes and audio, for example</a:t>
            </a:r>
          </a:p>
          <a:p>
            <a:pPr lvl="1"/>
            <a:endParaRPr lang="en-US"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Before you begin… </a:t>
            </a:r>
            <a:endParaRPr lang="en-US" sz="4000" dirty="0"/>
          </a:p>
        </p:txBody>
      </p:sp>
      <p:sp>
        <p:nvSpPr>
          <p:cNvPr id="3" name="Content Placeholder 2"/>
          <p:cNvSpPr>
            <a:spLocks noGrp="1"/>
          </p:cNvSpPr>
          <p:nvPr>
            <p:ph idx="1"/>
          </p:nvPr>
        </p:nvSpPr>
        <p:spPr/>
        <p:txBody>
          <a:bodyPr>
            <a:normAutofit/>
          </a:bodyPr>
          <a:lstStyle/>
          <a:p>
            <a:pPr lvl="1"/>
            <a:r>
              <a:rPr lang="en-US" dirty="0" smtClean="0"/>
              <a:t>Think about the ethical issues and determine if you need to obtain human subjects clearance…</a:t>
            </a:r>
          </a:p>
          <a:p>
            <a:pPr lvl="2"/>
            <a:r>
              <a:rPr lang="en-US" dirty="0" smtClean="0"/>
              <a:t>Nature of the group setting brings up privacy concerns – limits the kind of topics the researcher can pursue</a:t>
            </a:r>
          </a:p>
          <a:p>
            <a:pPr lvl="2"/>
            <a:r>
              <a:rPr lang="en-US" dirty="0" smtClean="0"/>
              <a:t>Will need to get explicit permission from participants to tape (audio and video)</a:t>
            </a:r>
          </a:p>
          <a:p>
            <a:pPr lvl="2"/>
            <a:r>
              <a:rPr lang="en-US" dirty="0" smtClean="0"/>
              <a:t>Decide up front who will be able to listen to the audio tapes (should limit access to research staff)</a:t>
            </a:r>
          </a:p>
          <a:p>
            <a:pPr lvl="2"/>
            <a:r>
              <a:rPr lang="en-US" dirty="0" smtClean="0"/>
              <a:t>Make decisions about how the data will be used so that this information can be conveyed to the participants</a:t>
            </a:r>
          </a:p>
          <a:p>
            <a:pPr lvl="1">
              <a:buNone/>
            </a:pPr>
            <a:endParaRPr lang="en-US"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Recruit and schedule participants</a:t>
            </a:r>
            <a:endParaRPr lang="en-US" sz="4000" dirty="0"/>
          </a:p>
        </p:txBody>
      </p:sp>
      <p:sp>
        <p:nvSpPr>
          <p:cNvPr id="3" name="Content Placeholder 2"/>
          <p:cNvSpPr>
            <a:spLocks noGrp="1"/>
          </p:cNvSpPr>
          <p:nvPr>
            <p:ph idx="1"/>
          </p:nvPr>
        </p:nvSpPr>
        <p:spPr/>
        <p:txBody>
          <a:bodyPr>
            <a:normAutofit fontScale="55000" lnSpcReduction="20000"/>
          </a:bodyPr>
          <a:lstStyle/>
          <a:p>
            <a:pPr lvl="1"/>
            <a:r>
              <a:rPr lang="en-US" sz="3700" dirty="0" smtClean="0"/>
              <a:t>Using the criteria you have already identified, recruit and schedule participants. </a:t>
            </a:r>
          </a:p>
          <a:p>
            <a:pPr lvl="2"/>
            <a:r>
              <a:rPr lang="en-US" sz="3700" dirty="0" smtClean="0"/>
              <a:t>Not looking for </a:t>
            </a:r>
            <a:r>
              <a:rPr lang="en-US" sz="3700" dirty="0" err="1" smtClean="0"/>
              <a:t>generalizability</a:t>
            </a:r>
            <a:r>
              <a:rPr lang="en-US" sz="3700" dirty="0" smtClean="0"/>
              <a:t> but to minimize bias </a:t>
            </a:r>
          </a:p>
          <a:p>
            <a:pPr lvl="3"/>
            <a:r>
              <a:rPr lang="en-US" sz="3700" dirty="0" smtClean="0"/>
              <a:t>Not random sampling but theoretically motivated sampling or segmentation</a:t>
            </a:r>
          </a:p>
          <a:p>
            <a:pPr lvl="2"/>
            <a:r>
              <a:rPr lang="en-US" sz="3700" dirty="0" smtClean="0"/>
              <a:t>Remember that focus groups are composed of people who are similar to each other in a way that matters to the researcher – homogeneity is important but you need enough diversity to allow for contrasting opinions</a:t>
            </a:r>
          </a:p>
          <a:p>
            <a:pPr lvl="2"/>
            <a:r>
              <a:rPr lang="en-US" sz="3700" dirty="0" smtClean="0"/>
              <a:t>Involves scheduling six to twelve participants in designated demographic groups</a:t>
            </a:r>
          </a:p>
          <a:p>
            <a:pPr lvl="2"/>
            <a:r>
              <a:rPr lang="en-US" sz="3700" dirty="0" smtClean="0"/>
              <a:t>Usually avoid mixing people with different levels of power or expertise</a:t>
            </a:r>
          </a:p>
          <a:p>
            <a:pPr lvl="2"/>
            <a:r>
              <a:rPr lang="en-US" sz="3700" dirty="0" smtClean="0"/>
              <a:t>“Ideally” participants should not know each other</a:t>
            </a:r>
          </a:p>
          <a:p>
            <a:pPr lvl="2"/>
            <a:r>
              <a:rPr lang="en-US" sz="3700" dirty="0" smtClean="0"/>
              <a:t>May want to “pre-screen” to make sure the participants have the requisite characteristics</a:t>
            </a:r>
          </a:p>
          <a:p>
            <a:pPr lvl="2"/>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Prepare interview questions</a:t>
            </a:r>
            <a:endParaRPr lang="en-US" sz="4000" dirty="0"/>
          </a:p>
        </p:txBody>
      </p:sp>
      <p:sp>
        <p:nvSpPr>
          <p:cNvPr id="3" name="Content Placeholder 2"/>
          <p:cNvSpPr>
            <a:spLocks noGrp="1"/>
          </p:cNvSpPr>
          <p:nvPr>
            <p:ph idx="1"/>
          </p:nvPr>
        </p:nvSpPr>
        <p:spPr/>
        <p:txBody>
          <a:bodyPr>
            <a:normAutofit fontScale="92500" lnSpcReduction="20000"/>
          </a:bodyPr>
          <a:lstStyle/>
          <a:p>
            <a:pPr lvl="1"/>
            <a:r>
              <a:rPr lang="en-US" sz="3200" dirty="0" smtClean="0"/>
              <a:t>Prepare interview questions….</a:t>
            </a:r>
          </a:p>
          <a:p>
            <a:pPr lvl="2"/>
            <a:r>
              <a:rPr lang="en-US" sz="3200" dirty="0" smtClean="0"/>
              <a:t>Think about the types of questions you need to ask ….and how you are going to sequence the questions</a:t>
            </a:r>
          </a:p>
          <a:p>
            <a:pPr lvl="2"/>
            <a:r>
              <a:rPr lang="en-US" sz="3200" dirty="0" smtClean="0"/>
              <a:t>Also think about what makes for good questions…..</a:t>
            </a:r>
          </a:p>
          <a:p>
            <a:pPr lvl="2"/>
            <a:r>
              <a:rPr lang="en-US" sz="3200" dirty="0" smtClean="0"/>
              <a:t>Normally ask about a dozen questions for a two hour focus group</a:t>
            </a:r>
          </a:p>
          <a:p>
            <a:pPr lvl="2"/>
            <a:r>
              <a:rPr lang="en-US" sz="3200" dirty="0" smtClean="0"/>
              <a:t>Remember that the interview guide will have a direct bearing on the content of the group discussion</a:t>
            </a:r>
          </a:p>
          <a:p>
            <a:pPr lvl="2"/>
            <a:endParaRPr lang="en-US" sz="3200" dirty="0" smtClean="0"/>
          </a:p>
          <a:p>
            <a:pPr lvl="2"/>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Good questions…</a:t>
            </a:r>
            <a:endParaRPr lang="en-US" sz="4000" dirty="0"/>
          </a:p>
        </p:txBody>
      </p:sp>
      <p:sp>
        <p:nvSpPr>
          <p:cNvPr id="3" name="Content Placeholder 2"/>
          <p:cNvSpPr>
            <a:spLocks noGrp="1"/>
          </p:cNvSpPr>
          <p:nvPr>
            <p:ph idx="1"/>
          </p:nvPr>
        </p:nvSpPr>
        <p:spPr/>
        <p:txBody>
          <a:bodyPr>
            <a:normAutofit fontScale="92500" lnSpcReduction="20000"/>
          </a:bodyPr>
          <a:lstStyle/>
          <a:p>
            <a:r>
              <a:rPr lang="en-US" sz="3600" dirty="0" smtClean="0"/>
              <a:t>Good questions are…</a:t>
            </a:r>
          </a:p>
          <a:p>
            <a:pPr lvl="1"/>
            <a:r>
              <a:rPr lang="en-US" sz="3200" dirty="0" smtClean="0"/>
              <a:t>Open ended and one dimensional</a:t>
            </a:r>
          </a:p>
          <a:p>
            <a:pPr lvl="1"/>
            <a:r>
              <a:rPr lang="en-US" sz="3200" dirty="0" smtClean="0"/>
              <a:t>Sequenced (e.g. general before specific, positive before negative etc)</a:t>
            </a:r>
          </a:p>
          <a:p>
            <a:pPr lvl="1"/>
            <a:r>
              <a:rPr lang="en-US" sz="3200" dirty="0" smtClean="0"/>
              <a:t>Evoke conversation and allow for depth (ask participants to think back, avoid asking them “why”)</a:t>
            </a:r>
          </a:p>
          <a:p>
            <a:pPr lvl="1"/>
            <a:r>
              <a:rPr lang="en-US" sz="3200" dirty="0" smtClean="0"/>
              <a:t>Engage participants (can go beyond oral questions and engage people in doing things – listing, rating, choosing among alternatives)</a:t>
            </a:r>
          </a:p>
          <a:p>
            <a:pPr>
              <a:buNone/>
            </a:pPr>
            <a:endParaRPr lang="en-US" sz="32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Good questions…</a:t>
            </a:r>
            <a:endParaRPr lang="en-US" sz="4000" dirty="0"/>
          </a:p>
        </p:txBody>
      </p:sp>
      <p:sp>
        <p:nvSpPr>
          <p:cNvPr id="3" name="Content Placeholder 2"/>
          <p:cNvSpPr>
            <a:spLocks noGrp="1"/>
          </p:cNvSpPr>
          <p:nvPr>
            <p:ph idx="1"/>
          </p:nvPr>
        </p:nvSpPr>
        <p:spPr/>
        <p:txBody>
          <a:bodyPr>
            <a:normAutofit/>
          </a:bodyPr>
          <a:lstStyle/>
          <a:p>
            <a:r>
              <a:rPr lang="en-US" sz="3600" dirty="0" smtClean="0"/>
              <a:t>Good questions…</a:t>
            </a:r>
          </a:p>
          <a:p>
            <a:pPr>
              <a:buNone/>
            </a:pPr>
            <a:endParaRPr lang="en-US" sz="3600" dirty="0" smtClean="0"/>
          </a:p>
          <a:p>
            <a:pPr lvl="0"/>
            <a:r>
              <a:rPr lang="en-US" dirty="0" smtClean="0"/>
              <a:t>Use words that participants would use when talking about the issue, are easy to say and easy to understand, are short, are clear, include well thought out directions…..</a:t>
            </a:r>
          </a:p>
          <a:p>
            <a:pPr>
              <a:buNone/>
            </a:pPr>
            <a:endParaRPr lang="en-US" sz="32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Types of questions used in focus groups</a:t>
            </a:r>
            <a:endParaRPr lang="en-US" sz="4000" dirty="0"/>
          </a:p>
        </p:txBody>
      </p:sp>
      <p:sp>
        <p:nvSpPr>
          <p:cNvPr id="3" name="Content Placeholder 2"/>
          <p:cNvSpPr>
            <a:spLocks noGrp="1"/>
          </p:cNvSpPr>
          <p:nvPr>
            <p:ph idx="1"/>
          </p:nvPr>
        </p:nvSpPr>
        <p:spPr/>
        <p:txBody>
          <a:bodyPr>
            <a:normAutofit fontScale="92500"/>
          </a:bodyPr>
          <a:lstStyle/>
          <a:p>
            <a:r>
              <a:rPr lang="en-US" sz="3500" dirty="0" smtClean="0"/>
              <a:t>Types of questions used in focus groups</a:t>
            </a:r>
          </a:p>
          <a:p>
            <a:pPr lvl="1"/>
            <a:r>
              <a:rPr lang="en-US" sz="3600" dirty="0" smtClean="0"/>
              <a:t>1. Opening question – icebreaker, for all participants, question should be designed to be easily and quickly answered (30 seconds or less), shouldn’t be used to highlight differences among the group (age, occupation, educational level), generally not included in the data analysis</a:t>
            </a:r>
          </a:p>
          <a:p>
            <a:pPr lvl="2"/>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Types of questions used in focus groups</a:t>
            </a:r>
            <a:endParaRPr lang="en-US" sz="4000" dirty="0"/>
          </a:p>
        </p:txBody>
      </p:sp>
      <p:sp>
        <p:nvSpPr>
          <p:cNvPr id="3" name="Content Placeholder 2"/>
          <p:cNvSpPr>
            <a:spLocks noGrp="1"/>
          </p:cNvSpPr>
          <p:nvPr>
            <p:ph idx="1"/>
          </p:nvPr>
        </p:nvSpPr>
        <p:spPr/>
        <p:txBody>
          <a:bodyPr>
            <a:normAutofit fontScale="92500" lnSpcReduction="10000"/>
          </a:bodyPr>
          <a:lstStyle/>
          <a:p>
            <a:r>
              <a:rPr lang="en-US" sz="3500" dirty="0" smtClean="0"/>
              <a:t>Types of questions used in focus groups</a:t>
            </a:r>
          </a:p>
          <a:p>
            <a:pPr lvl="1"/>
            <a:r>
              <a:rPr lang="en-US" sz="3600" dirty="0" smtClean="0"/>
              <a:t>2. Introductory questions – open ended questions that introduce the topic of discussion, get people thinking about their connection to the topic</a:t>
            </a:r>
          </a:p>
          <a:p>
            <a:pPr lvl="2"/>
            <a:r>
              <a:rPr lang="en-US" sz="2600" dirty="0" smtClean="0"/>
              <a:t>Should be questions that interest all participants</a:t>
            </a:r>
          </a:p>
          <a:p>
            <a:pPr lvl="2"/>
            <a:r>
              <a:rPr lang="en-US" sz="2600" dirty="0" smtClean="0"/>
              <a:t>Method - ask people to remember when they first encountered the organization, service etc and to describe the experience. Or “what is the first thing that comes to mind when you hear the phrase….”</a:t>
            </a:r>
          </a:p>
          <a:p>
            <a:pPr lvl="2"/>
            <a:endParaRPr lang="en-US" sz="3200" dirty="0" smtClean="0"/>
          </a:p>
          <a:p>
            <a:pPr lvl="2"/>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sz="4000" dirty="0" smtClean="0"/>
              <a:t>Outline of the presentation</a:t>
            </a:r>
            <a:endParaRPr lang="en-US" sz="4000" dirty="0"/>
          </a:p>
        </p:txBody>
      </p:sp>
      <p:sp>
        <p:nvSpPr>
          <p:cNvPr id="10" name="Content Placeholder 9"/>
          <p:cNvSpPr>
            <a:spLocks noGrp="1"/>
          </p:cNvSpPr>
          <p:nvPr>
            <p:ph sz="half" idx="2"/>
          </p:nvPr>
        </p:nvSpPr>
        <p:spPr/>
        <p:txBody>
          <a:bodyPr/>
          <a:lstStyle/>
          <a:p>
            <a:endParaRPr lang="en-US" dirty="0" smtClean="0"/>
          </a:p>
          <a:p>
            <a:r>
              <a:rPr lang="en-US" dirty="0" smtClean="0"/>
              <a:t>Introduction to focus groups</a:t>
            </a:r>
          </a:p>
          <a:p>
            <a:r>
              <a:rPr lang="en-US" dirty="0" smtClean="0"/>
              <a:t>Before you begin</a:t>
            </a:r>
          </a:p>
          <a:p>
            <a:r>
              <a:rPr lang="en-US" dirty="0" smtClean="0"/>
              <a:t>Carrying out the focus group</a:t>
            </a:r>
          </a:p>
          <a:p>
            <a:r>
              <a:rPr lang="en-US" dirty="0" smtClean="0"/>
              <a:t>Data analysis </a:t>
            </a:r>
          </a:p>
          <a:p>
            <a:r>
              <a:rPr lang="en-US" dirty="0" smtClean="0"/>
              <a:t>Sum up</a:t>
            </a:r>
          </a:p>
          <a:p>
            <a:r>
              <a:rPr lang="en-US" dirty="0" smtClean="0"/>
              <a:t>Questions?</a:t>
            </a:r>
          </a:p>
          <a:p>
            <a:endParaRPr lang="en-US" dirty="0" smtClean="0"/>
          </a:p>
          <a:p>
            <a:endParaRPr lang="en-US" dirty="0"/>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685800" y="1752600"/>
            <a:ext cx="336042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Types of questions used in focus groups</a:t>
            </a:r>
            <a:endParaRPr lang="en-US" sz="4000" dirty="0"/>
          </a:p>
        </p:txBody>
      </p:sp>
      <p:sp>
        <p:nvSpPr>
          <p:cNvPr id="3" name="Content Placeholder 2"/>
          <p:cNvSpPr>
            <a:spLocks noGrp="1"/>
          </p:cNvSpPr>
          <p:nvPr>
            <p:ph idx="1"/>
          </p:nvPr>
        </p:nvSpPr>
        <p:spPr/>
        <p:txBody>
          <a:bodyPr>
            <a:normAutofit/>
          </a:bodyPr>
          <a:lstStyle/>
          <a:p>
            <a:r>
              <a:rPr lang="en-US" dirty="0" smtClean="0"/>
              <a:t>Types of questions used in focus groups</a:t>
            </a:r>
          </a:p>
          <a:p>
            <a:pPr lvl="1"/>
            <a:r>
              <a:rPr lang="en-US" sz="3200" dirty="0" smtClean="0"/>
              <a:t>3. Key questions - focus on the key areas of concerns. Most of the questions fall into this category. 	</a:t>
            </a:r>
          </a:p>
          <a:p>
            <a:pPr lvl="1"/>
            <a:r>
              <a:rPr lang="en-US" sz="3200" dirty="0" smtClean="0"/>
              <a:t>4. Ending question(s) - E.g. is there anything we should have talked about but didn’t. </a:t>
            </a:r>
          </a:p>
          <a:p>
            <a:pPr lvl="1"/>
            <a:endParaRPr lang="en-US" sz="3200" dirty="0" smtClean="0"/>
          </a:p>
          <a:p>
            <a:pPr>
              <a:buNone/>
            </a:pPr>
            <a:endParaRPr lang="en-US" sz="32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Role of moderator</a:t>
            </a:r>
            <a:endParaRPr lang="en-US" sz="4000" dirty="0"/>
          </a:p>
        </p:txBody>
      </p:sp>
      <p:sp>
        <p:nvSpPr>
          <p:cNvPr id="3" name="Content Placeholder 2"/>
          <p:cNvSpPr>
            <a:spLocks noGrp="1"/>
          </p:cNvSpPr>
          <p:nvPr>
            <p:ph idx="1"/>
          </p:nvPr>
        </p:nvSpPr>
        <p:spPr/>
        <p:txBody>
          <a:bodyPr>
            <a:normAutofit fontScale="85000" lnSpcReduction="10000"/>
          </a:bodyPr>
          <a:lstStyle/>
          <a:p>
            <a:r>
              <a:rPr lang="en-US" sz="3600" dirty="0" smtClean="0"/>
              <a:t>Recruit, schedule, and train a moderator and observer(s) for each focus group </a:t>
            </a:r>
          </a:p>
          <a:p>
            <a:pPr lvl="1"/>
            <a:r>
              <a:rPr lang="en-US" sz="2800" dirty="0" smtClean="0"/>
              <a:t>Skilled moderator is key - </a:t>
            </a:r>
            <a:r>
              <a:rPr lang="en-US" dirty="0" smtClean="0"/>
              <a:t>develop rapport with the participant, remain impartial, and keep the discussion moving and focused on the research objectives</a:t>
            </a:r>
          </a:p>
          <a:p>
            <a:pPr lvl="1"/>
            <a:r>
              <a:rPr lang="en-US" dirty="0" smtClean="0"/>
              <a:t>Moderator must have knowledge of the background topic</a:t>
            </a:r>
          </a:p>
          <a:p>
            <a:pPr lvl="1"/>
            <a:r>
              <a:rPr lang="en-US" sz="2800" dirty="0" smtClean="0"/>
              <a:t>Moderators must be able to handle the human element…</a:t>
            </a:r>
          </a:p>
          <a:p>
            <a:pPr lvl="1"/>
            <a:r>
              <a:rPr lang="en-US" dirty="0" smtClean="0"/>
              <a:t>Moderators and observers must avoid doing anything that may bias the results of the study</a:t>
            </a:r>
          </a:p>
          <a:p>
            <a:pPr lvl="1"/>
            <a:r>
              <a:rPr lang="en-US" sz="2800" dirty="0" smtClean="0"/>
              <a:t>Goal is to encourage conversation among the participants – NOT between the moderator and the participants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Role of observer</a:t>
            </a:r>
            <a:endParaRPr lang="en-US" sz="4000" dirty="0"/>
          </a:p>
        </p:txBody>
      </p:sp>
      <p:sp>
        <p:nvSpPr>
          <p:cNvPr id="3" name="Content Placeholder 2"/>
          <p:cNvSpPr>
            <a:spLocks noGrp="1"/>
          </p:cNvSpPr>
          <p:nvPr>
            <p:ph idx="1"/>
          </p:nvPr>
        </p:nvSpPr>
        <p:spPr/>
        <p:txBody>
          <a:bodyPr>
            <a:normAutofit/>
          </a:bodyPr>
          <a:lstStyle/>
          <a:p>
            <a:r>
              <a:rPr lang="en-US" sz="2800" dirty="0" smtClean="0"/>
              <a:t>Main task is to observe the session and to take extensive notes</a:t>
            </a:r>
          </a:p>
          <a:p>
            <a:r>
              <a:rPr lang="en-US" sz="2800" dirty="0" smtClean="0"/>
              <a:t>Not only capturing what is said but also documenting nonverbal signs and body language – tells you a lot about how the group feels about the topic as well as giving some indication of how many people hold the same idea</a:t>
            </a:r>
          </a:p>
          <a:p>
            <a:r>
              <a:rPr lang="en-US" sz="2800" dirty="0" smtClean="0"/>
              <a:t>Notes should therefore include meta-comments, e.g. “Jim seemed surprised at Angela’s response…”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Handling logistical issues</a:t>
            </a:r>
            <a:endParaRPr lang="en-US" sz="4000" dirty="0"/>
          </a:p>
        </p:txBody>
      </p:sp>
      <p:sp>
        <p:nvSpPr>
          <p:cNvPr id="3" name="Content Placeholder 2"/>
          <p:cNvSpPr>
            <a:spLocks noGrp="1"/>
          </p:cNvSpPr>
          <p:nvPr>
            <p:ph idx="1"/>
          </p:nvPr>
        </p:nvSpPr>
        <p:spPr/>
        <p:txBody>
          <a:bodyPr>
            <a:normAutofit fontScale="85000" lnSpcReduction="10000"/>
          </a:bodyPr>
          <a:lstStyle/>
          <a:p>
            <a:r>
              <a:rPr lang="en-US" dirty="0" smtClean="0"/>
              <a:t>Handle all logistical issues associated with running focus groups</a:t>
            </a:r>
          </a:p>
          <a:p>
            <a:pPr lvl="1"/>
            <a:r>
              <a:rPr lang="en-US" sz="3200" dirty="0" smtClean="0"/>
              <a:t>Securing compensation?, scheduling rooms, ordering food/drink, having copies of focus group questions for moderator and observer, testing the audio- or videotape equipment, creating name placards for all those taking part in the focus group</a:t>
            </a:r>
          </a:p>
          <a:p>
            <a:pPr lvl="1"/>
            <a:r>
              <a:rPr lang="en-US" sz="3200" dirty="0" smtClean="0"/>
              <a:t>On the day - getting the room ready (light and temperature), setting up and testing equipment, bringing supplies (handouts, name placards etc)</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On the day…introduction, welcome, background</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The actual focus group itself…role of the moderator</a:t>
            </a:r>
          </a:p>
          <a:p>
            <a:pPr lvl="1"/>
            <a:r>
              <a:rPr lang="en-US" dirty="0" smtClean="0"/>
              <a:t>Welcomes the participants and thanks them for participating, introduces and explains their role as moderator and the role of the observer, reiterates the purpose of the focus group, confirms human subject requirements (anonymity, taping, how data will be used etc), briefly describes the ground rules and how the focus group will be conducted, emphasizes that the goal of the focus group is not to reach consensus - disagreements and discussion are important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smtClean="0"/>
              <a:t>NCSU</a:t>
            </a:r>
            <a:r>
              <a:rPr lang="en-US" sz="3600" dirty="0" smtClean="0"/>
              <a:t> sample focus group script </a:t>
            </a:r>
            <a:br>
              <a:rPr lang="en-US" sz="3600" dirty="0" smtClean="0"/>
            </a:br>
            <a:r>
              <a:rPr lang="en-US" sz="3600" dirty="0" smtClean="0"/>
              <a:t>(introduction, welcome, background)</a:t>
            </a:r>
          </a:p>
        </p:txBody>
      </p:sp>
      <p:sp>
        <p:nvSpPr>
          <p:cNvPr id="3" name="Content Placeholder 2"/>
          <p:cNvSpPr>
            <a:spLocks noGrp="1"/>
          </p:cNvSpPr>
          <p:nvPr>
            <p:ph idx="1"/>
          </p:nvPr>
        </p:nvSpPr>
        <p:spPr/>
        <p:txBody>
          <a:bodyPr>
            <a:normAutofit fontScale="40000" lnSpcReduction="20000"/>
          </a:bodyPr>
          <a:lstStyle/>
          <a:p>
            <a:pPr>
              <a:buNone/>
            </a:pPr>
            <a:r>
              <a:rPr lang="en-US" sz="5000" dirty="0" smtClean="0">
                <a:hlinkClick r:id="rId2"/>
              </a:rPr>
              <a:t>North Carolina State University Library</a:t>
            </a:r>
          </a:p>
          <a:p>
            <a:pPr>
              <a:buNone/>
            </a:pPr>
            <a:r>
              <a:rPr lang="en-US" sz="5000" dirty="0" smtClean="0">
                <a:hlinkClick r:id="rId2"/>
              </a:rPr>
              <a:t>http://search.ebscohost.com.www.lib.ncsu.edu/userstudies/documents/</a:t>
            </a:r>
            <a:endParaRPr lang="en-US" sz="5000" dirty="0" smtClean="0"/>
          </a:p>
          <a:p>
            <a:endParaRPr lang="en-US" dirty="0" smtClean="0"/>
          </a:p>
          <a:p>
            <a:endParaRPr lang="en-US" dirty="0" smtClean="0"/>
          </a:p>
          <a:p>
            <a:r>
              <a:rPr lang="en-US" sz="4500" dirty="0" smtClean="0"/>
              <a:t>Thanks for taking time to join us to talk about some library tools, services, and resources that can help students with their class assignments. We here at the library are hoping to develop a suite of web tools to assist students with their learning experience.  We really want to make these web pages as useful for students as possible. That's why we've asked you to come talk with us.  You've probably noticed our microphone. We're going to tape record this session because we don't want to miss any of your comments. People often say helpful things in these sessions that we can't write down fast enough plus we don't want you to feel that you need to talk at a pace we can write. Please feel free to talk casually and naturally. (Co-moderator) and I will take what we learn from your tonight and share your ideas with our colleagues working on these web pages.  Again, this is meant to be a relaxed discussion so we will be on a first name basis for the duration of this session. Each of you as you can see has a name placard in front of you. Hopefully the names on them are correct. We assure you that your names will not be linked in any way to any written materials produced from this focus group.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err="1" smtClean="0"/>
              <a:t>NCSU</a:t>
            </a:r>
            <a:r>
              <a:rPr lang="en-US" sz="3600" dirty="0" smtClean="0"/>
              <a:t> sample focus group script </a:t>
            </a:r>
            <a:br>
              <a:rPr lang="en-US" sz="3600" dirty="0" smtClean="0"/>
            </a:br>
            <a:r>
              <a:rPr lang="en-US" sz="3600" dirty="0" smtClean="0"/>
              <a:t>(introduction, welcome, background)</a:t>
            </a:r>
          </a:p>
        </p:txBody>
      </p:sp>
      <p:sp>
        <p:nvSpPr>
          <p:cNvPr id="3" name="Content Placeholder 2"/>
          <p:cNvSpPr>
            <a:spLocks noGrp="1"/>
          </p:cNvSpPr>
          <p:nvPr>
            <p:ph idx="1"/>
          </p:nvPr>
        </p:nvSpPr>
        <p:spPr>
          <a:xfrm>
            <a:off x="457200" y="1775191"/>
            <a:ext cx="8305800" cy="4701809"/>
          </a:xfrm>
        </p:spPr>
        <p:txBody>
          <a:bodyPr>
            <a:normAutofit fontScale="55000" lnSpcReduction="20000"/>
          </a:bodyPr>
          <a:lstStyle/>
          <a:p>
            <a:r>
              <a:rPr lang="en-US" sz="3500" dirty="0" smtClean="0"/>
              <a:t>We're going to ask you look at some content and tools that we are thinking about including on these web pages.  First we will provide a static version and would like you to rank them by your first impression of their function, and we will discuss as a group which of the pieces of content seem most interesting and helpful from your perspective and how you might envision yourself using each piece. You can even suggest new pieces of content that we might have not have thought of. After this initial exercise and discussion we will have each of you revisit each piece of content and explore their functionality as currently designed using the laptops in front of you. Try and note mentally how using these tools reinforces or dilutes the power of the tool you had initially assessed.  We would like you to once again rank your top fives content pieces, singling out one as the most valuable.  We will then discuss each other's rankings and how things may have changed.  We feel that these activities and discussions will help us dig into what you think about tools, services, and resources that are helpful to you or that you can imagine being helpful to other students. </a:t>
            </a:r>
            <a:r>
              <a:rPr lang="en-US" sz="3500" b="1" dirty="0" smtClean="0"/>
              <a:t>There are no wrong answers for what we're going to discuss. We know you might have differing points of view and we value everyone's ideas so we really want to hear them.</a:t>
            </a:r>
            <a:r>
              <a:rPr lang="en-US" sz="3500" dirty="0" smtClean="0"/>
              <a:t> </a:t>
            </a:r>
          </a:p>
          <a:p>
            <a:pPr lvl="0"/>
            <a:endParaRPr lang="en-US" sz="28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First and subsequent questions….</a:t>
            </a:r>
          </a:p>
        </p:txBody>
      </p:sp>
      <p:sp>
        <p:nvSpPr>
          <p:cNvPr id="3" name="Content Placeholder 2"/>
          <p:cNvSpPr>
            <a:spLocks noGrp="1"/>
          </p:cNvSpPr>
          <p:nvPr>
            <p:ph idx="1"/>
          </p:nvPr>
        </p:nvSpPr>
        <p:spPr/>
        <p:txBody>
          <a:bodyPr>
            <a:normAutofit fontScale="77500" lnSpcReduction="20000"/>
          </a:bodyPr>
          <a:lstStyle/>
          <a:p>
            <a:r>
              <a:rPr lang="en-US" sz="3100" dirty="0" smtClean="0"/>
              <a:t>Sometimes the first question is asked round-robin and is a question that each participant can answer. In this way each participant responds and gets comfortable talking. </a:t>
            </a:r>
          </a:p>
          <a:p>
            <a:r>
              <a:rPr lang="en-US" sz="3100" dirty="0" smtClean="0"/>
              <a:t>Subsequent questions are answered less formally, and more conversationally.</a:t>
            </a:r>
          </a:p>
          <a:p>
            <a:r>
              <a:rPr lang="en-US" sz="3100" dirty="0" smtClean="0"/>
              <a:t>Moderator clarifies anything that participants do not understand. </a:t>
            </a:r>
          </a:p>
          <a:p>
            <a:r>
              <a:rPr lang="en-US" sz="3100" dirty="0" smtClean="0"/>
              <a:t>The moderator may invite further comments to better understand what the participants are saying, For example, “Would you explain that further?” or “Please give me an example.” </a:t>
            </a:r>
          </a:p>
          <a:p>
            <a:r>
              <a:rPr lang="en-US" sz="3100" dirty="0" smtClean="0"/>
              <a:t>The moderator uses verbal and body language to invite comments from shy participants and to discourage others who may be trying to dominate the conversation.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Subsequent questions….</a:t>
            </a:r>
          </a:p>
        </p:txBody>
      </p:sp>
      <p:sp>
        <p:nvSpPr>
          <p:cNvPr id="3" name="Content Placeholder 2"/>
          <p:cNvSpPr>
            <a:spLocks noGrp="1"/>
          </p:cNvSpPr>
          <p:nvPr>
            <p:ph idx="1"/>
          </p:nvPr>
        </p:nvSpPr>
        <p:spPr/>
        <p:txBody>
          <a:bodyPr>
            <a:normAutofit/>
          </a:bodyPr>
          <a:lstStyle/>
          <a:p>
            <a:pPr lvl="0"/>
            <a:r>
              <a:rPr lang="en-US" sz="2800" dirty="0" smtClean="0"/>
              <a:t>The probe should also be paired with another important tool…. the pause. Pause used as a way of eliciting a response from the participants.</a:t>
            </a:r>
          </a:p>
          <a:p>
            <a:pPr lvl="0"/>
            <a:r>
              <a:rPr lang="en-US" sz="2800" dirty="0" smtClean="0"/>
              <a:t>Moderator must be comfortable with these silences. </a:t>
            </a:r>
          </a:p>
          <a:p>
            <a:pPr>
              <a:buNone/>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Data analysis</a:t>
            </a:r>
            <a:endParaRPr lang="en-US" sz="40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593505" y="1774825"/>
            <a:ext cx="5956990" cy="462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000" dirty="0" smtClean="0"/>
              <a:t>Resources used in this presentation</a:t>
            </a:r>
            <a:endParaRPr lang="en-US" sz="4000" dirty="0"/>
          </a:p>
        </p:txBody>
      </p:sp>
      <p:sp>
        <p:nvSpPr>
          <p:cNvPr id="6" name="Content Placeholder 5"/>
          <p:cNvSpPr>
            <a:spLocks noGrp="1"/>
          </p:cNvSpPr>
          <p:nvPr>
            <p:ph idx="1"/>
          </p:nvPr>
        </p:nvSpPr>
        <p:spPr/>
        <p:txBody>
          <a:bodyPr>
            <a:normAutofit fontScale="85000" lnSpcReduction="20000"/>
          </a:bodyPr>
          <a:lstStyle/>
          <a:p>
            <a:pPr lvl="0"/>
            <a:r>
              <a:rPr lang="en-US" dirty="0" smtClean="0"/>
              <a:t>Richard A. Krueger and Mary Anne Casey, </a:t>
            </a:r>
            <a:r>
              <a:rPr lang="en-US" i="1" dirty="0" smtClean="0"/>
              <a:t>Focus Groups: A Practical Guide for Applied Research</a:t>
            </a:r>
            <a:r>
              <a:rPr lang="en-US" dirty="0" smtClean="0"/>
              <a:t>, Sage: Los Angeles, 2008. </a:t>
            </a:r>
          </a:p>
          <a:p>
            <a:pPr lvl="0"/>
            <a:r>
              <a:rPr lang="en-US" dirty="0" smtClean="0"/>
              <a:t>David W. Stewart, </a:t>
            </a:r>
            <a:r>
              <a:rPr lang="en-US" dirty="0" err="1" smtClean="0"/>
              <a:t>Prem</a:t>
            </a:r>
            <a:r>
              <a:rPr lang="en-US" dirty="0" smtClean="0"/>
              <a:t> N. </a:t>
            </a:r>
            <a:r>
              <a:rPr lang="en-US" dirty="0" err="1" smtClean="0"/>
              <a:t>Shamdasani</a:t>
            </a:r>
            <a:r>
              <a:rPr lang="en-US" dirty="0" smtClean="0"/>
              <a:t>, Dennis W. Rook, </a:t>
            </a:r>
            <a:r>
              <a:rPr lang="en-US" i="1" dirty="0" smtClean="0"/>
              <a:t>Focus Groups: Theory and Practice</a:t>
            </a:r>
            <a:r>
              <a:rPr lang="en-US" dirty="0" smtClean="0"/>
              <a:t>, Sage: Thousand Oaks, 2007. </a:t>
            </a:r>
          </a:p>
          <a:p>
            <a:r>
              <a:rPr lang="en-US" dirty="0" smtClean="0"/>
              <a:t>Denise Troll Covey, </a:t>
            </a:r>
            <a:r>
              <a:rPr lang="en-US" i="1" dirty="0" smtClean="0"/>
              <a:t>Usage and Usability Assessment: Library Practices and  Concerns Washington</a:t>
            </a:r>
            <a:r>
              <a:rPr lang="en-US" dirty="0" smtClean="0"/>
              <a:t>, D.C.: Digital Library Federation Council on Library and Information Resources, January 2002. Available at </a:t>
            </a:r>
            <a:r>
              <a:rPr lang="en-US" u="sng" dirty="0" smtClean="0">
                <a:hlinkClick r:id="rId2"/>
              </a:rPr>
              <a:t>http://www.clir.org/pubs/reports/pub105/pub105.pdf</a:t>
            </a:r>
            <a:r>
              <a:rPr lang="en-US" dirty="0" smtClean="0"/>
              <a:t>)</a:t>
            </a:r>
          </a:p>
          <a:p>
            <a:r>
              <a:rPr lang="en-US" dirty="0" smtClean="0"/>
              <a:t>Daniel L. Morgan, </a:t>
            </a:r>
            <a:r>
              <a:rPr lang="en-US" i="1" dirty="0" smtClean="0"/>
              <a:t>Focus Groups as Qualitative Research</a:t>
            </a:r>
            <a:r>
              <a:rPr lang="en-US" dirty="0" smtClean="0"/>
              <a:t>, Sage: Thousand Oaks, 1997. </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Data analysis and reporting</a:t>
            </a:r>
            <a:endParaRPr lang="en-US" sz="4000" dirty="0"/>
          </a:p>
        </p:txBody>
      </p:sp>
      <p:sp>
        <p:nvSpPr>
          <p:cNvPr id="3" name="Content Placeholder 2"/>
          <p:cNvSpPr>
            <a:spLocks noGrp="1"/>
          </p:cNvSpPr>
          <p:nvPr>
            <p:ph idx="1"/>
          </p:nvPr>
        </p:nvSpPr>
        <p:spPr/>
        <p:txBody>
          <a:bodyPr>
            <a:normAutofit/>
          </a:bodyPr>
          <a:lstStyle/>
          <a:p>
            <a:r>
              <a:rPr lang="en-US" sz="2800" dirty="0" smtClean="0"/>
              <a:t>You might or might not transcribe the focus group tapes - cost of transcribing may exceed the benefits of having a full transcription</a:t>
            </a:r>
          </a:p>
          <a:p>
            <a:pPr lvl="1"/>
            <a:r>
              <a:rPr lang="en-US" dirty="0" smtClean="0"/>
              <a:t>At minimum, can use the tapes to annotate the observer’s notes</a:t>
            </a:r>
          </a:p>
          <a:p>
            <a:r>
              <a:rPr lang="en-US" sz="2800" dirty="0" smtClean="0"/>
              <a:t>Ideally, at least two people analyze the data—the moderator and observer—high inter-rater reliability</a:t>
            </a:r>
          </a:p>
          <a:p>
            <a:pPr lvl="0"/>
            <a:r>
              <a:rPr lang="en-US" sz="2800" dirty="0" smtClean="0"/>
              <a:t>Goal is to examine, categorize and make sense of the data.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Data analysis and reporting</a:t>
            </a:r>
            <a:endParaRPr lang="en-US" sz="4000" dirty="0"/>
          </a:p>
        </p:txBody>
      </p:sp>
      <p:sp>
        <p:nvSpPr>
          <p:cNvPr id="3" name="Content Placeholder 2"/>
          <p:cNvSpPr>
            <a:spLocks noGrp="1"/>
          </p:cNvSpPr>
          <p:nvPr>
            <p:ph idx="1"/>
          </p:nvPr>
        </p:nvSpPr>
        <p:spPr/>
        <p:txBody>
          <a:bodyPr>
            <a:normAutofit fontScale="92500"/>
          </a:bodyPr>
          <a:lstStyle/>
          <a:p>
            <a:pPr lvl="1"/>
            <a:r>
              <a:rPr lang="en-US" dirty="0" smtClean="0"/>
              <a:t>Review – doing a thorough read through of the data – notes, transcripts, etc</a:t>
            </a:r>
            <a:endParaRPr lang="en-US" sz="2400" dirty="0" smtClean="0"/>
          </a:p>
          <a:p>
            <a:pPr lvl="1"/>
            <a:r>
              <a:rPr lang="en-US" sz="2200" dirty="0" smtClean="0"/>
              <a:t>Conduct content analysis on the data</a:t>
            </a:r>
          </a:p>
          <a:p>
            <a:pPr lvl="2"/>
            <a:r>
              <a:rPr lang="en-US" sz="2200" dirty="0" smtClean="0"/>
              <a:t>Initial coding – involves reading the data and assigning labels or codes to each piece of relevant information</a:t>
            </a:r>
          </a:p>
          <a:p>
            <a:pPr lvl="3"/>
            <a:r>
              <a:rPr lang="en-US" sz="2200" dirty="0" smtClean="0"/>
              <a:t>Can be done by hand, using note cards, or using a computer.</a:t>
            </a:r>
          </a:p>
          <a:p>
            <a:pPr lvl="3"/>
            <a:r>
              <a:rPr lang="en-US" sz="2200" dirty="0" smtClean="0"/>
              <a:t>Choice of strategies - note all mentions of the code, note whether each individual mentioned a given code, note whether each groups discussion mentioned a particular code</a:t>
            </a:r>
          </a:p>
          <a:p>
            <a:pPr lvl="2"/>
            <a:r>
              <a:rPr lang="en-US" sz="2200" dirty="0" smtClean="0"/>
              <a:t>Reduce this information to manageable aggregates by creating memos for key themes that emerge from this initial coding</a:t>
            </a:r>
          </a:p>
          <a:p>
            <a:pPr lvl="2"/>
            <a:r>
              <a:rPr lang="en-US" sz="2200" dirty="0" smtClean="0"/>
              <a:t>Test the themes by going back to look at the data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Data analysis and reporting</a:t>
            </a:r>
            <a:endParaRPr lang="en-US" sz="4000" dirty="0"/>
          </a:p>
        </p:txBody>
      </p:sp>
      <p:sp>
        <p:nvSpPr>
          <p:cNvPr id="3" name="Content Placeholder 2"/>
          <p:cNvSpPr>
            <a:spLocks noGrp="1"/>
          </p:cNvSpPr>
          <p:nvPr>
            <p:ph idx="1"/>
          </p:nvPr>
        </p:nvSpPr>
        <p:spPr/>
        <p:txBody>
          <a:bodyPr>
            <a:normAutofit/>
          </a:bodyPr>
          <a:lstStyle/>
          <a:p>
            <a:r>
              <a:rPr lang="en-US" sz="2800" dirty="0" smtClean="0"/>
              <a:t>Reporting….</a:t>
            </a:r>
          </a:p>
          <a:p>
            <a:pPr lvl="1"/>
            <a:r>
              <a:rPr lang="en-US" sz="2400" dirty="0" smtClean="0"/>
              <a:t>Which topics to emphasize in the report</a:t>
            </a:r>
          </a:p>
          <a:p>
            <a:pPr lvl="2"/>
            <a:r>
              <a:rPr lang="en-US" dirty="0" smtClean="0"/>
              <a:t>How many groups mentioned the topic</a:t>
            </a:r>
          </a:p>
          <a:p>
            <a:pPr lvl="2"/>
            <a:r>
              <a:rPr lang="en-US" dirty="0" smtClean="0"/>
              <a:t>How many people within each group mentioned the topic</a:t>
            </a:r>
          </a:p>
          <a:p>
            <a:pPr lvl="2"/>
            <a:r>
              <a:rPr lang="en-US" dirty="0" smtClean="0"/>
              <a:t>Degree of enthusiasm displayed for the topic</a:t>
            </a:r>
          </a:p>
          <a:p>
            <a:pPr lvl="2"/>
            <a:r>
              <a:rPr lang="en-US" dirty="0" smtClean="0"/>
              <a:t>Notion of “group-to-group” validation</a:t>
            </a:r>
          </a:p>
          <a:p>
            <a:pPr lvl="1"/>
            <a:r>
              <a:rPr lang="en-US" sz="2400" dirty="0" smtClean="0"/>
              <a:t>Blend of summary of discussions and direct reporting of comments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dirty="0" smtClean="0"/>
              <a:t>To sum up…</a:t>
            </a:r>
            <a:endParaRPr lang="en-US" sz="4000" dirty="0"/>
          </a:p>
        </p:txBody>
      </p:sp>
      <p:sp>
        <p:nvSpPr>
          <p:cNvPr id="7" name="Text Placeholder 6"/>
          <p:cNvSpPr>
            <a:spLocks noGrp="1"/>
          </p:cNvSpPr>
          <p:nvPr>
            <p:ph type="body" idx="1"/>
          </p:nvPr>
        </p:nvSpPr>
        <p:spPr/>
        <p:txBody>
          <a:bodyPr>
            <a:normAutofit fontScale="92500" lnSpcReduction="10000"/>
          </a:bodyPr>
          <a:lstStyle/>
          <a:p>
            <a:pPr algn="ctr"/>
            <a:r>
              <a:rPr lang="en-US" dirty="0" smtClean="0"/>
              <a:t>Advantages of focus groups</a:t>
            </a:r>
            <a:endParaRPr lang="en-US" dirty="0"/>
          </a:p>
        </p:txBody>
      </p:sp>
      <p:sp>
        <p:nvSpPr>
          <p:cNvPr id="8" name="Content Placeholder 7"/>
          <p:cNvSpPr>
            <a:spLocks noGrp="1"/>
          </p:cNvSpPr>
          <p:nvPr>
            <p:ph sz="half" idx="2"/>
          </p:nvPr>
        </p:nvSpPr>
        <p:spPr/>
        <p:txBody>
          <a:bodyPr>
            <a:normAutofit lnSpcReduction="10000"/>
          </a:bodyPr>
          <a:lstStyle/>
          <a:p>
            <a:r>
              <a:rPr lang="en-US" dirty="0" smtClean="0"/>
              <a:t>A way to gather insight into behavior and experience from the participants’ perspective</a:t>
            </a:r>
          </a:p>
          <a:p>
            <a:r>
              <a:rPr lang="en-US" dirty="0" smtClean="0"/>
              <a:t>Allows for the gathering of rich data, in the participants own words</a:t>
            </a:r>
          </a:p>
          <a:p>
            <a:r>
              <a:rPr lang="en-US" dirty="0" smtClean="0"/>
              <a:t>Produce a concentrated amount of data on a precise topic quickly and at relatively low cost </a:t>
            </a:r>
          </a:p>
        </p:txBody>
      </p:sp>
      <p:sp>
        <p:nvSpPr>
          <p:cNvPr id="9" name="Text Placeholder 8"/>
          <p:cNvSpPr>
            <a:spLocks noGrp="1"/>
          </p:cNvSpPr>
          <p:nvPr>
            <p:ph type="body" sz="quarter" idx="3"/>
          </p:nvPr>
        </p:nvSpPr>
        <p:spPr/>
        <p:txBody>
          <a:bodyPr>
            <a:normAutofit fontScale="92500" lnSpcReduction="10000"/>
          </a:bodyPr>
          <a:lstStyle/>
          <a:p>
            <a:pPr algn="ctr"/>
            <a:r>
              <a:rPr lang="en-US" dirty="0" smtClean="0"/>
              <a:t>Advantages of focus groups</a:t>
            </a:r>
          </a:p>
        </p:txBody>
      </p:sp>
      <p:sp>
        <p:nvSpPr>
          <p:cNvPr id="10" name="Content Placeholder 9"/>
          <p:cNvSpPr>
            <a:spLocks noGrp="1"/>
          </p:cNvSpPr>
          <p:nvPr>
            <p:ph sz="quarter" idx="4"/>
          </p:nvPr>
        </p:nvSpPr>
        <p:spPr/>
        <p:txBody>
          <a:bodyPr>
            <a:normAutofit lnSpcReduction="10000"/>
          </a:bodyPr>
          <a:lstStyle/>
          <a:p>
            <a:r>
              <a:rPr lang="en-US" dirty="0" smtClean="0"/>
              <a:t>Group discussion creates synergy and facilitates recall and insight</a:t>
            </a:r>
          </a:p>
          <a:p>
            <a:r>
              <a:rPr lang="en-US" dirty="0" smtClean="0"/>
              <a:t>Direct interaction with participants allows for clarification of responses, probing of responses, and  follow-up questions</a:t>
            </a:r>
          </a:p>
          <a:p>
            <a:r>
              <a:rPr lang="en-US" dirty="0" smtClean="0"/>
              <a:t>Results of focus group research are user friendly and easy to understand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dirty="0" smtClean="0"/>
              <a:t>To sum up…</a:t>
            </a:r>
            <a:endParaRPr lang="en-US" sz="4000" dirty="0"/>
          </a:p>
        </p:txBody>
      </p:sp>
      <p:sp>
        <p:nvSpPr>
          <p:cNvPr id="7" name="Text Placeholder 6"/>
          <p:cNvSpPr>
            <a:spLocks noGrp="1"/>
          </p:cNvSpPr>
          <p:nvPr>
            <p:ph type="body" idx="1"/>
          </p:nvPr>
        </p:nvSpPr>
        <p:spPr/>
        <p:txBody>
          <a:bodyPr>
            <a:normAutofit fontScale="92500" lnSpcReduction="10000"/>
          </a:bodyPr>
          <a:lstStyle/>
          <a:p>
            <a:pPr algn="ctr"/>
            <a:r>
              <a:rPr lang="en-US" dirty="0" smtClean="0"/>
              <a:t>Disadvantages of focus groups</a:t>
            </a:r>
            <a:endParaRPr lang="en-US" dirty="0"/>
          </a:p>
        </p:txBody>
      </p:sp>
      <p:sp>
        <p:nvSpPr>
          <p:cNvPr id="8" name="Content Placeholder 7"/>
          <p:cNvSpPr>
            <a:spLocks noGrp="1"/>
          </p:cNvSpPr>
          <p:nvPr>
            <p:ph sz="half" idx="2"/>
          </p:nvPr>
        </p:nvSpPr>
        <p:spPr/>
        <p:txBody>
          <a:bodyPr>
            <a:noAutofit/>
          </a:bodyPr>
          <a:lstStyle/>
          <a:p>
            <a:r>
              <a:rPr lang="en-US" dirty="0" smtClean="0"/>
              <a:t>Quality of the responses depends on clarity of the questions, the moderator’s skills, and the participants’ understanding of the goals of the study and what is expected of them</a:t>
            </a:r>
          </a:p>
          <a:p>
            <a:r>
              <a:rPr lang="en-US" dirty="0" smtClean="0"/>
              <a:t>Rely heavily on the observational skills of the moderator and observer</a:t>
            </a:r>
          </a:p>
        </p:txBody>
      </p:sp>
      <p:sp>
        <p:nvSpPr>
          <p:cNvPr id="9" name="Text Placeholder 8"/>
          <p:cNvSpPr>
            <a:spLocks noGrp="1"/>
          </p:cNvSpPr>
          <p:nvPr>
            <p:ph type="body" sz="quarter" idx="3"/>
          </p:nvPr>
        </p:nvSpPr>
        <p:spPr/>
        <p:txBody>
          <a:bodyPr>
            <a:normAutofit fontScale="92500" lnSpcReduction="10000"/>
          </a:bodyPr>
          <a:lstStyle/>
          <a:p>
            <a:pPr algn="ctr"/>
            <a:r>
              <a:rPr lang="en-US" dirty="0" smtClean="0"/>
              <a:t>Disadvantages of focus groups</a:t>
            </a:r>
          </a:p>
        </p:txBody>
      </p:sp>
      <p:sp>
        <p:nvSpPr>
          <p:cNvPr id="10" name="Content Placeholder 9"/>
          <p:cNvSpPr>
            <a:spLocks noGrp="1"/>
          </p:cNvSpPr>
          <p:nvPr>
            <p:ph sz="quarter" idx="4"/>
          </p:nvPr>
        </p:nvSpPr>
        <p:spPr/>
        <p:txBody>
          <a:bodyPr>
            <a:normAutofit fontScale="92500"/>
          </a:bodyPr>
          <a:lstStyle/>
          <a:p>
            <a:r>
              <a:rPr lang="en-US" dirty="0" smtClean="0"/>
              <a:t>Quality of the information is impacted if participants are unduly influenced by others, stray off topic, or seek consensus</a:t>
            </a:r>
          </a:p>
          <a:p>
            <a:r>
              <a:rPr lang="en-US" dirty="0" smtClean="0"/>
              <a:t>Hawthorne effect - cannot observe something without changing it</a:t>
            </a:r>
          </a:p>
          <a:p>
            <a:r>
              <a:rPr lang="en-US" dirty="0" smtClean="0"/>
              <a:t>Findings have to be interpreted at the group level and are not </a:t>
            </a:r>
            <a:r>
              <a:rPr lang="en-US" dirty="0" err="1" smtClean="0"/>
              <a:t>generalizable</a:t>
            </a:r>
            <a:r>
              <a:rPr lang="en-US" dirty="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Questions…</a:t>
            </a:r>
            <a:endParaRPr lang="en-US" sz="4000" dirty="0"/>
          </a:p>
        </p:txBody>
      </p:sp>
      <p:sp>
        <p:nvSpPr>
          <p:cNvPr id="10" name="Subtitle 9"/>
          <p:cNvSpPr>
            <a:spLocks noGrp="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What are focus groups?</a:t>
            </a:r>
            <a:endParaRPr lang="en-US" sz="4000" dirty="0"/>
          </a:p>
        </p:txBody>
      </p:sp>
      <p:sp>
        <p:nvSpPr>
          <p:cNvPr id="3" name="Content Placeholder 2"/>
          <p:cNvSpPr>
            <a:spLocks noGrp="1"/>
          </p:cNvSpPr>
          <p:nvPr>
            <p:ph idx="1"/>
          </p:nvPr>
        </p:nvSpPr>
        <p:spPr/>
        <p:txBody>
          <a:bodyPr>
            <a:normAutofit fontScale="85000" lnSpcReduction="20000"/>
          </a:bodyPr>
          <a:lstStyle/>
          <a:p>
            <a:r>
              <a:rPr lang="en-US" b="1" dirty="0" smtClean="0"/>
              <a:t>“</a:t>
            </a:r>
            <a:r>
              <a:rPr lang="en-US" dirty="0" smtClean="0"/>
              <a:t>A focus group is an </a:t>
            </a:r>
            <a:r>
              <a:rPr lang="en-US" i="1" dirty="0" smtClean="0"/>
              <a:t>exploratory</a:t>
            </a:r>
            <a:r>
              <a:rPr lang="en-US" dirty="0" smtClean="0"/>
              <a:t>, </a:t>
            </a:r>
            <a:r>
              <a:rPr lang="en-US" i="1" dirty="0" smtClean="0"/>
              <a:t>guided interview </a:t>
            </a:r>
            <a:r>
              <a:rPr lang="en-US" dirty="0" smtClean="0"/>
              <a:t>or </a:t>
            </a:r>
            <a:r>
              <a:rPr lang="en-US" i="1" dirty="0" smtClean="0"/>
              <a:t>interactive conversation </a:t>
            </a:r>
            <a:r>
              <a:rPr lang="en-US" dirty="0" smtClean="0"/>
              <a:t>among seven to ten participants with </a:t>
            </a:r>
            <a:r>
              <a:rPr lang="en-US" i="1" dirty="0" smtClean="0"/>
              <a:t>common interests or characteristics</a:t>
            </a:r>
            <a:r>
              <a:rPr lang="en-US" dirty="0" smtClean="0"/>
              <a:t>. The purpose of a focus group is to test hypotheses; reveal what beliefs the group holds about a particular product, service, or opportunity and why; or to uncover detailed information about complex issues or behaviors from the group’s perspective. Focus group studies entail </a:t>
            </a:r>
            <a:r>
              <a:rPr lang="en-US" i="1" dirty="0" smtClean="0"/>
              <a:t>several such group conversations </a:t>
            </a:r>
            <a:r>
              <a:rPr lang="en-US" dirty="0" smtClean="0"/>
              <a:t>to </a:t>
            </a:r>
            <a:r>
              <a:rPr lang="en-US" i="1" dirty="0" smtClean="0"/>
              <a:t>identify trends and patterns </a:t>
            </a:r>
            <a:r>
              <a:rPr lang="en-US" dirty="0" smtClean="0"/>
              <a:t>in perception across groups. </a:t>
            </a:r>
            <a:r>
              <a:rPr lang="en-US" i="1" dirty="0" smtClean="0"/>
              <a:t>Careful analysis of the discussions </a:t>
            </a:r>
            <a:r>
              <a:rPr lang="en-US" dirty="0" smtClean="0"/>
              <a:t>reveals insights into how each group perceives the topic of discussion.” [Covey 2002]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Key elements</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Notion of an interactive conversation among a small number of participants </a:t>
            </a:r>
          </a:p>
          <a:p>
            <a:pPr lvl="1"/>
            <a:r>
              <a:rPr lang="en-US" dirty="0" smtClean="0"/>
              <a:t>Not focused on the experiences and opinions of any one participant [would need to do interviews for this]</a:t>
            </a:r>
          </a:p>
          <a:p>
            <a:pPr lvl="1"/>
            <a:r>
              <a:rPr lang="en-US" dirty="0" smtClean="0"/>
              <a:t>Evidence of the differences and similarities in the group</a:t>
            </a:r>
          </a:p>
          <a:p>
            <a:r>
              <a:rPr lang="en-US" dirty="0" smtClean="0"/>
              <a:t>More than one focus group held in order to properly explore trends and patterns in perception across groups (each focus group will last anywhere between one and two hours)</a:t>
            </a:r>
          </a:p>
          <a:p>
            <a:r>
              <a:rPr lang="en-US" dirty="0" smtClean="0"/>
              <a:t>Need participants and also a moderator and an observer</a:t>
            </a:r>
          </a:p>
          <a:p>
            <a:r>
              <a:rPr lang="en-US" dirty="0" smtClean="0"/>
              <a:t>Need to record data and subsequently analyze that data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 can focus groups be used for?</a:t>
            </a:r>
            <a:endParaRPr lang="en-US" sz="4000" dirty="0"/>
          </a:p>
        </p:txBody>
      </p:sp>
      <p:sp>
        <p:nvSpPr>
          <p:cNvPr id="3" name="Content Placeholder 2"/>
          <p:cNvSpPr>
            <a:spLocks noGrp="1"/>
          </p:cNvSpPr>
          <p:nvPr>
            <p:ph idx="1"/>
          </p:nvPr>
        </p:nvSpPr>
        <p:spPr/>
        <p:txBody>
          <a:bodyPr>
            <a:normAutofit/>
          </a:bodyPr>
          <a:lstStyle/>
          <a:p>
            <a:pPr lvl="0"/>
            <a:r>
              <a:rPr lang="en-US" dirty="0" smtClean="0"/>
              <a:t>Determining patron satisfaction with resources and services </a:t>
            </a:r>
          </a:p>
          <a:p>
            <a:pPr lvl="0"/>
            <a:r>
              <a:rPr lang="en-US" dirty="0" smtClean="0"/>
              <a:t>Helping to shape the future direction of an archive as part of the strategic planning process</a:t>
            </a:r>
          </a:p>
          <a:p>
            <a:pPr lvl="0"/>
            <a:r>
              <a:rPr lang="en-US" dirty="0" smtClean="0"/>
              <a:t>Developing and evaluating web and catalog interfaces</a:t>
            </a:r>
          </a:p>
          <a:p>
            <a:pPr lvl="0"/>
            <a:r>
              <a:rPr lang="en-US" dirty="0" smtClean="0"/>
              <a:t>Developing and evaluating user education or reference services</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Things to note…</a:t>
            </a:r>
            <a:endParaRPr lang="en-US" sz="4000" dirty="0"/>
          </a:p>
        </p:txBody>
      </p:sp>
      <p:sp>
        <p:nvSpPr>
          <p:cNvPr id="3" name="Content Placeholder 2"/>
          <p:cNvSpPr>
            <a:spLocks noGrp="1"/>
          </p:cNvSpPr>
          <p:nvPr>
            <p:ph idx="1"/>
          </p:nvPr>
        </p:nvSpPr>
        <p:spPr/>
        <p:txBody>
          <a:bodyPr>
            <a:normAutofit fontScale="85000" lnSpcReduction="20000"/>
          </a:bodyPr>
          <a:lstStyle/>
          <a:p>
            <a:r>
              <a:rPr lang="en-US" dirty="0" smtClean="0"/>
              <a:t>A form of qualitative research method (with all that that entails)</a:t>
            </a:r>
          </a:p>
          <a:p>
            <a:pPr lvl="1"/>
            <a:r>
              <a:rPr lang="en-US" dirty="0" smtClean="0"/>
              <a:t>Moderator has a distinctive role</a:t>
            </a:r>
          </a:p>
          <a:p>
            <a:pPr lvl="1"/>
            <a:r>
              <a:rPr lang="en-US" dirty="0" smtClean="0"/>
              <a:t>Interaction occurs in a group setting</a:t>
            </a:r>
          </a:p>
          <a:p>
            <a:pPr lvl="1"/>
            <a:r>
              <a:rPr lang="en-US" dirty="0" smtClean="0"/>
              <a:t>There isn’t a very high degree of naturalism</a:t>
            </a:r>
          </a:p>
          <a:p>
            <a:r>
              <a:rPr lang="en-US" dirty="0" smtClean="0"/>
              <a:t>Generally, you are recording not what people do, prefer etc….. But what they </a:t>
            </a:r>
            <a:r>
              <a:rPr lang="en-US" i="1" u="sng" dirty="0" smtClean="0"/>
              <a:t>say</a:t>
            </a:r>
            <a:r>
              <a:rPr lang="en-US" dirty="0" smtClean="0"/>
              <a:t> they do, </a:t>
            </a:r>
            <a:r>
              <a:rPr lang="en-US" u="sng" dirty="0" smtClean="0"/>
              <a:t>say </a:t>
            </a:r>
            <a:r>
              <a:rPr lang="en-US" dirty="0" smtClean="0"/>
              <a:t>they prefer, etc… Data is verbal and self-reported</a:t>
            </a:r>
          </a:p>
          <a:p>
            <a:r>
              <a:rPr lang="en-US" dirty="0" smtClean="0"/>
              <a:t>Small number of participants, selection criteria, and frequent use of convenience sampling mean that you cannot generalize the results</a:t>
            </a:r>
          </a:p>
          <a:p>
            <a:r>
              <a:rPr lang="en-US" dirty="0" smtClean="0"/>
              <a:t>The results are generally intelligible and accessible to all audiences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Things to note…</a:t>
            </a:r>
            <a:endParaRPr lang="en-US" sz="4000" dirty="0"/>
          </a:p>
        </p:txBody>
      </p:sp>
      <p:sp>
        <p:nvSpPr>
          <p:cNvPr id="3" name="Content Placeholder 2"/>
          <p:cNvSpPr>
            <a:spLocks noGrp="1"/>
          </p:cNvSpPr>
          <p:nvPr>
            <p:ph idx="1"/>
          </p:nvPr>
        </p:nvSpPr>
        <p:spPr/>
        <p:txBody>
          <a:bodyPr>
            <a:normAutofit fontScale="77500" lnSpcReduction="20000"/>
          </a:bodyPr>
          <a:lstStyle/>
          <a:p>
            <a:r>
              <a:rPr lang="en-US" dirty="0" smtClean="0"/>
              <a:t>Can be used as a self-contained method, as an initial/ supplementary source of data, or as part of a multi-method approach (paired with surveys, individual interviews, participant observation etc)</a:t>
            </a:r>
          </a:p>
          <a:p>
            <a:pPr lvl="1"/>
            <a:r>
              <a:rPr lang="en-US" dirty="0" smtClean="0"/>
              <a:t>Paired with surveys – focus groups as a means to construct questionnaires (domains, dimensions, wording)</a:t>
            </a:r>
          </a:p>
          <a:p>
            <a:pPr lvl="1"/>
            <a:r>
              <a:rPr lang="en-US" dirty="0" smtClean="0"/>
              <a:t>Paired with individual interviews – focus groups as a means for devising the interview schedule for unfamiliar topics and vice versa</a:t>
            </a:r>
          </a:p>
          <a:p>
            <a:pPr lvl="1"/>
            <a:r>
              <a:rPr lang="en-US" dirty="0" smtClean="0"/>
              <a:t>Paired with participant observation – focus groups as a tool to help you chose among potential field sites</a:t>
            </a:r>
          </a:p>
          <a:p>
            <a:pPr lvl="1"/>
            <a:r>
              <a:rPr lang="en-US" dirty="0" smtClean="0"/>
              <a:t>As you can see…. focus groups can be used as a means to initially identify appropriate language, questions, or tasks, and as a follow-up tool to get clarification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Before you begin… </a:t>
            </a:r>
            <a:endParaRPr lang="en-US" sz="4000" dirty="0"/>
          </a:p>
        </p:txBody>
      </p:sp>
      <p:sp>
        <p:nvSpPr>
          <p:cNvPr id="3" name="Content Placeholder 2"/>
          <p:cNvSpPr>
            <a:spLocks noGrp="1"/>
          </p:cNvSpPr>
          <p:nvPr>
            <p:ph idx="1"/>
          </p:nvPr>
        </p:nvSpPr>
        <p:spPr/>
        <p:txBody>
          <a:bodyPr>
            <a:normAutofit/>
          </a:bodyPr>
          <a:lstStyle/>
          <a:p>
            <a:r>
              <a:rPr lang="en-US" dirty="0" smtClean="0"/>
              <a:t>Articulate the purpose of the focus group</a:t>
            </a:r>
          </a:p>
          <a:p>
            <a:pPr lvl="1"/>
            <a:r>
              <a:rPr lang="en-US" dirty="0" smtClean="0"/>
              <a:t>Why is there a need for a study such as this? </a:t>
            </a:r>
          </a:p>
          <a:p>
            <a:pPr lvl="1"/>
            <a:r>
              <a:rPr lang="en-US" dirty="0" smtClean="0"/>
              <a:t>What is the problem that the study seeks to address?</a:t>
            </a:r>
          </a:p>
          <a:p>
            <a:pPr lvl="1"/>
            <a:r>
              <a:rPr lang="en-US" dirty="0" smtClean="0"/>
              <a:t>What kinds of information do you want to get from the study?</a:t>
            </a:r>
          </a:p>
          <a:p>
            <a:pPr lvl="1"/>
            <a:r>
              <a:rPr lang="en-US" dirty="0" smtClean="0"/>
              <a:t>What wants the information?</a:t>
            </a:r>
          </a:p>
          <a:p>
            <a:pPr lvl="1"/>
            <a:r>
              <a:rPr lang="en-US" dirty="0" smtClean="0"/>
              <a:t>How will the information be used?</a:t>
            </a:r>
          </a:p>
          <a:p>
            <a:pPr lv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369</TotalTime>
  <Words>2852</Words>
  <Application>Microsoft Office PowerPoint</Application>
  <PresentationFormat>On-screen Show (4:3)</PresentationFormat>
  <Paragraphs>193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Module</vt:lpstr>
      <vt:lpstr>Focus Groups</vt:lpstr>
      <vt:lpstr>Outline of the presentation</vt:lpstr>
      <vt:lpstr>Resources used in this presentation</vt:lpstr>
      <vt:lpstr>What are focus groups?</vt:lpstr>
      <vt:lpstr>Key elements</vt:lpstr>
      <vt:lpstr>What can focus groups be used for?</vt:lpstr>
      <vt:lpstr>Things to note…</vt:lpstr>
      <vt:lpstr>Things to note…</vt:lpstr>
      <vt:lpstr>Before you begin… </vt:lpstr>
      <vt:lpstr>Before you begin… </vt:lpstr>
      <vt:lpstr>Before you begin… </vt:lpstr>
      <vt:lpstr>Before you begin… </vt:lpstr>
      <vt:lpstr>Before you begin… </vt:lpstr>
      <vt:lpstr>Recruit and schedule participants</vt:lpstr>
      <vt:lpstr>Prepare interview questions</vt:lpstr>
      <vt:lpstr>Good questions…</vt:lpstr>
      <vt:lpstr>Good questions…</vt:lpstr>
      <vt:lpstr>Types of questions used in focus groups</vt:lpstr>
      <vt:lpstr>Types of questions used in focus groups</vt:lpstr>
      <vt:lpstr>Types of questions used in focus groups</vt:lpstr>
      <vt:lpstr>Role of moderator</vt:lpstr>
      <vt:lpstr>Role of observer</vt:lpstr>
      <vt:lpstr>Handling logistical issues</vt:lpstr>
      <vt:lpstr>On the day…introduction, welcome, background</vt:lpstr>
      <vt:lpstr>NCSU sample focus group script  (introduction, welcome, background)</vt:lpstr>
      <vt:lpstr>NCSU sample focus group script  (introduction, welcome, background)</vt:lpstr>
      <vt:lpstr>First and subsequent questions….</vt:lpstr>
      <vt:lpstr>Subsequent questions….</vt:lpstr>
      <vt:lpstr>Data analysis</vt:lpstr>
      <vt:lpstr>Data analysis and reporting</vt:lpstr>
      <vt:lpstr>Data analysis and reporting</vt:lpstr>
      <vt:lpstr>Data analysis and reporting</vt:lpstr>
      <vt:lpstr>To sum up…</vt:lpstr>
      <vt:lpstr>To sum up…</vt:lpstr>
      <vt:lpstr>Questions…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Groups</dc:title>
  <dc:creator>Trace, Ciaran</dc:creator>
  <cp:lastModifiedBy>dennis</cp:lastModifiedBy>
  <cp:revision>84</cp:revision>
  <dcterms:created xsi:type="dcterms:W3CDTF">2010-10-18T23:50:47Z</dcterms:created>
  <dcterms:modified xsi:type="dcterms:W3CDTF">2010-10-21T01:22:41Z</dcterms:modified>
  <cp:contentStatus>Final</cp:contentStatus>
</cp:coreProperties>
</file>